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0"/>
  </p:notesMasterIdLst>
  <p:sldIdLst>
    <p:sldId id="256" r:id="rId2"/>
    <p:sldId id="257" r:id="rId3"/>
    <p:sldId id="258" r:id="rId4"/>
    <p:sldId id="259" r:id="rId5"/>
    <p:sldId id="260" r:id="rId6"/>
    <p:sldId id="261" r:id="rId7"/>
    <p:sldId id="262" r:id="rId8"/>
    <p:sldId id="263" r:id="rId9"/>
    <p:sldId id="264" r:id="rId10"/>
    <p:sldId id="265" r:id="rId11"/>
    <p:sldId id="266" r:id="rId12"/>
    <p:sldId id="271" r:id="rId13"/>
    <p:sldId id="272" r:id="rId14"/>
    <p:sldId id="273" r:id="rId15"/>
    <p:sldId id="274" r:id="rId16"/>
    <p:sldId id="275" r:id="rId17"/>
    <p:sldId id="276" r:id="rId18"/>
    <p:sldId id="277" r:id="rId19"/>
    <p:sldId id="278" r:id="rId20"/>
    <p:sldId id="267" r:id="rId21"/>
    <p:sldId id="279" r:id="rId22"/>
    <p:sldId id="268" r:id="rId23"/>
    <p:sldId id="269" r:id="rId24"/>
    <p:sldId id="280" r:id="rId25"/>
    <p:sldId id="270" r:id="rId26"/>
    <p:sldId id="281" r:id="rId27"/>
    <p:sldId id="282" r:id="rId28"/>
    <p:sldId id="283"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38" autoAdjust="0"/>
    <p:restoredTop sz="87639" autoAdjust="0"/>
  </p:normalViewPr>
  <p:slideViewPr>
    <p:cSldViewPr snapToGrid="0">
      <p:cViewPr varScale="1">
        <p:scale>
          <a:sx n="232" d="100"/>
          <a:sy n="232" d="100"/>
        </p:scale>
        <p:origin x="912" y="222"/>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F660868-E886-48BC-B9BA-028C1352B751}" type="datetimeFigureOut">
              <a:rPr lang="en-GB" smtClean="0"/>
              <a:t>11/04/2022</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DFE6F24-4DCB-4E38-BBCB-1D0799DCFECB}" type="slidenum">
              <a:rPr lang="en-GB" smtClean="0"/>
              <a:t>‹#›</a:t>
            </a:fld>
            <a:endParaRPr lang="en-GB"/>
          </a:p>
        </p:txBody>
      </p:sp>
    </p:spTree>
    <p:extLst>
      <p:ext uri="{BB962C8B-B14F-4D97-AF65-F5344CB8AC3E}">
        <p14:creationId xmlns:p14="http://schemas.microsoft.com/office/powerpoint/2010/main" val="29094017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 lot of designs of common emitter circuits that you encounter have serious design flaws, usually very poor low frequency response and distortion of large signals.</a:t>
            </a:r>
          </a:p>
          <a:p>
            <a:endParaRPr lang="en-GB" dirty="0"/>
          </a:p>
          <a:p>
            <a:r>
              <a:rPr lang="en-GB" dirty="0"/>
              <a:t>One of the major problems is an unrealistic expectation of the voltage gain achievable from a single transistor stage, without sacrificing linearity or response.</a:t>
            </a:r>
          </a:p>
          <a:p>
            <a:endParaRPr lang="en-GB" dirty="0"/>
          </a:p>
          <a:p>
            <a:r>
              <a:rPr lang="en-GB" dirty="0"/>
              <a:t>This presentation illustrates those pitfalls and presents solutions to create usable circuits.</a:t>
            </a:r>
          </a:p>
          <a:p>
            <a:endParaRPr lang="en-GB" dirty="0"/>
          </a:p>
        </p:txBody>
      </p:sp>
      <p:sp>
        <p:nvSpPr>
          <p:cNvPr id="4" name="Slide Number Placeholder 3"/>
          <p:cNvSpPr>
            <a:spLocks noGrp="1"/>
          </p:cNvSpPr>
          <p:nvPr>
            <p:ph type="sldNum" sz="quarter" idx="5"/>
          </p:nvPr>
        </p:nvSpPr>
        <p:spPr/>
        <p:txBody>
          <a:bodyPr/>
          <a:lstStyle/>
          <a:p>
            <a:fld id="{CDFE6F24-4DCB-4E38-BBCB-1D0799DCFECB}" type="slidenum">
              <a:rPr lang="en-GB" smtClean="0"/>
              <a:t>1</a:t>
            </a:fld>
            <a:endParaRPr lang="en-GB"/>
          </a:p>
        </p:txBody>
      </p:sp>
    </p:spTree>
    <p:extLst>
      <p:ext uri="{BB962C8B-B14F-4D97-AF65-F5344CB8AC3E}">
        <p14:creationId xmlns:p14="http://schemas.microsoft.com/office/powerpoint/2010/main" val="38135497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is the </a:t>
            </a:r>
            <a:r>
              <a:rPr lang="en-GB" dirty="0" err="1"/>
              <a:t>LTSpice</a:t>
            </a:r>
            <a:r>
              <a:rPr lang="en-GB" dirty="0"/>
              <a:t> frequency response simulation, showing a flat gain of 26dB (20x) across the audio range, with a -3dB frequency (cut-off frequency) around 11Hz.</a:t>
            </a:r>
          </a:p>
          <a:p>
            <a:endParaRPr lang="en-GB" dirty="0"/>
          </a:p>
        </p:txBody>
      </p:sp>
      <p:sp>
        <p:nvSpPr>
          <p:cNvPr id="4" name="Slide Number Placeholder 3"/>
          <p:cNvSpPr>
            <a:spLocks noGrp="1"/>
          </p:cNvSpPr>
          <p:nvPr>
            <p:ph type="sldNum" sz="quarter" idx="5"/>
          </p:nvPr>
        </p:nvSpPr>
        <p:spPr/>
        <p:txBody>
          <a:bodyPr/>
          <a:lstStyle/>
          <a:p>
            <a:fld id="{CDFE6F24-4DCB-4E38-BBCB-1D0799DCFECB}" type="slidenum">
              <a:rPr lang="en-GB" smtClean="0"/>
              <a:t>10</a:t>
            </a:fld>
            <a:endParaRPr lang="en-GB"/>
          </a:p>
        </p:txBody>
      </p:sp>
    </p:spTree>
    <p:extLst>
      <p:ext uri="{BB962C8B-B14F-4D97-AF65-F5344CB8AC3E}">
        <p14:creationId xmlns:p14="http://schemas.microsoft.com/office/powerpoint/2010/main" val="29479261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is the </a:t>
            </a:r>
            <a:r>
              <a:rPr lang="en-GB" dirty="0" err="1"/>
              <a:t>LTSpice</a:t>
            </a:r>
            <a:r>
              <a:rPr lang="en-GB" dirty="0"/>
              <a:t> noise figure simulation, showing a corner frequency around 50Hz.</a:t>
            </a:r>
          </a:p>
          <a:p>
            <a:endParaRPr lang="en-GB" dirty="0"/>
          </a:p>
          <a:p>
            <a:r>
              <a:rPr lang="en-GB" dirty="0"/>
              <a:t>The noise figure at 20Hz is approximately 70nV/√Hz, which is 3.5nV/√Hz referred to the input.</a:t>
            </a:r>
          </a:p>
          <a:p>
            <a:endParaRPr lang="en-GB" dirty="0"/>
          </a:p>
          <a:p>
            <a:r>
              <a:rPr lang="en-GB" dirty="0"/>
              <a:t>The flat-band noise is 29,3nV/√Hz , which is just 1.47nV/√Hz  referred to input. That makes this sort of circuit a viable pre-amp as a front end for an audio pre-amp such as the NE5532, allowing gains of 100 to be easily achievable, with input referred flat-band noise figures below 2nV/√Hz.</a:t>
            </a:r>
          </a:p>
        </p:txBody>
      </p:sp>
      <p:sp>
        <p:nvSpPr>
          <p:cNvPr id="4" name="Slide Number Placeholder 3"/>
          <p:cNvSpPr>
            <a:spLocks noGrp="1"/>
          </p:cNvSpPr>
          <p:nvPr>
            <p:ph type="sldNum" sz="quarter" idx="5"/>
          </p:nvPr>
        </p:nvSpPr>
        <p:spPr/>
        <p:txBody>
          <a:bodyPr/>
          <a:lstStyle/>
          <a:p>
            <a:fld id="{CDFE6F24-4DCB-4E38-BBCB-1D0799DCFECB}" type="slidenum">
              <a:rPr lang="en-GB" smtClean="0"/>
              <a:t>11</a:t>
            </a:fld>
            <a:endParaRPr lang="en-GB"/>
          </a:p>
        </p:txBody>
      </p:sp>
    </p:spTree>
    <p:extLst>
      <p:ext uri="{BB962C8B-B14F-4D97-AF65-F5344CB8AC3E}">
        <p14:creationId xmlns:p14="http://schemas.microsoft.com/office/powerpoint/2010/main" val="40566776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Here’s the circuit made up on a breadboard.</a:t>
            </a:r>
          </a:p>
          <a:p>
            <a:endParaRPr lang="en-GB" dirty="0"/>
          </a:p>
          <a:p>
            <a:r>
              <a:rPr lang="en-GB" dirty="0"/>
              <a:t>The 9V rail is at the bottom and ground is at the top.</a:t>
            </a:r>
          </a:p>
          <a:p>
            <a:endParaRPr lang="en-GB" dirty="0"/>
          </a:p>
          <a:p>
            <a:r>
              <a:rPr lang="en-GB" dirty="0"/>
              <a:t>R4 is made from two 220R resistors in parallel.</a:t>
            </a:r>
          </a:p>
          <a:p>
            <a:endParaRPr lang="en-GB" dirty="0"/>
          </a:p>
          <a:p>
            <a:r>
              <a:rPr lang="en-GB" dirty="0"/>
              <a:t>The capacitors are the next ones up in value that I had to hand.</a:t>
            </a:r>
          </a:p>
          <a:p>
            <a:endParaRPr lang="en-GB" dirty="0"/>
          </a:p>
        </p:txBody>
      </p:sp>
      <p:sp>
        <p:nvSpPr>
          <p:cNvPr id="4" name="Slide Number Placeholder 3"/>
          <p:cNvSpPr>
            <a:spLocks noGrp="1"/>
          </p:cNvSpPr>
          <p:nvPr>
            <p:ph type="sldNum" sz="quarter" idx="5"/>
          </p:nvPr>
        </p:nvSpPr>
        <p:spPr/>
        <p:txBody>
          <a:bodyPr/>
          <a:lstStyle/>
          <a:p>
            <a:fld id="{CDFE6F24-4DCB-4E38-BBCB-1D0799DCFECB}" type="slidenum">
              <a:rPr lang="en-GB" smtClean="0"/>
              <a:t>12</a:t>
            </a:fld>
            <a:endParaRPr lang="en-GB"/>
          </a:p>
        </p:txBody>
      </p:sp>
    </p:spTree>
    <p:extLst>
      <p:ext uri="{BB962C8B-B14F-4D97-AF65-F5344CB8AC3E}">
        <p14:creationId xmlns:p14="http://schemas.microsoft.com/office/powerpoint/2010/main" val="26580764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Supply is 9V.</a:t>
            </a:r>
          </a:p>
        </p:txBody>
      </p:sp>
      <p:sp>
        <p:nvSpPr>
          <p:cNvPr id="4" name="Slide Number Placeholder 3"/>
          <p:cNvSpPr>
            <a:spLocks noGrp="1"/>
          </p:cNvSpPr>
          <p:nvPr>
            <p:ph type="sldNum" sz="quarter" idx="5"/>
          </p:nvPr>
        </p:nvSpPr>
        <p:spPr/>
        <p:txBody>
          <a:bodyPr/>
          <a:lstStyle/>
          <a:p>
            <a:fld id="{CDFE6F24-4DCB-4E38-BBCB-1D0799DCFECB}" type="slidenum">
              <a:rPr lang="en-GB" smtClean="0"/>
              <a:t>13</a:t>
            </a:fld>
            <a:endParaRPr lang="en-GB"/>
          </a:p>
        </p:txBody>
      </p:sp>
    </p:spTree>
    <p:extLst>
      <p:ext uri="{BB962C8B-B14F-4D97-AF65-F5344CB8AC3E}">
        <p14:creationId xmlns:p14="http://schemas.microsoft.com/office/powerpoint/2010/main" val="25147763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6V at the collector.</a:t>
            </a:r>
          </a:p>
        </p:txBody>
      </p:sp>
      <p:sp>
        <p:nvSpPr>
          <p:cNvPr id="4" name="Slide Number Placeholder 3"/>
          <p:cNvSpPr>
            <a:spLocks noGrp="1"/>
          </p:cNvSpPr>
          <p:nvPr>
            <p:ph type="sldNum" sz="quarter" idx="5"/>
          </p:nvPr>
        </p:nvSpPr>
        <p:spPr/>
        <p:txBody>
          <a:bodyPr/>
          <a:lstStyle/>
          <a:p>
            <a:fld id="{CDFE6F24-4DCB-4E38-BBCB-1D0799DCFECB}" type="slidenum">
              <a:rPr lang="en-GB" smtClean="0"/>
              <a:t>14</a:t>
            </a:fld>
            <a:endParaRPr lang="en-GB"/>
          </a:p>
        </p:txBody>
      </p:sp>
    </p:spTree>
    <p:extLst>
      <p:ext uri="{BB962C8B-B14F-4D97-AF65-F5344CB8AC3E}">
        <p14:creationId xmlns:p14="http://schemas.microsoft.com/office/powerpoint/2010/main" val="15095060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3.1V at the base.</a:t>
            </a:r>
          </a:p>
        </p:txBody>
      </p:sp>
      <p:sp>
        <p:nvSpPr>
          <p:cNvPr id="4" name="Slide Number Placeholder 3"/>
          <p:cNvSpPr>
            <a:spLocks noGrp="1"/>
          </p:cNvSpPr>
          <p:nvPr>
            <p:ph type="sldNum" sz="quarter" idx="5"/>
          </p:nvPr>
        </p:nvSpPr>
        <p:spPr/>
        <p:txBody>
          <a:bodyPr/>
          <a:lstStyle/>
          <a:p>
            <a:fld id="{CDFE6F24-4DCB-4E38-BBCB-1D0799DCFECB}" type="slidenum">
              <a:rPr lang="en-GB" smtClean="0"/>
              <a:t>15</a:t>
            </a:fld>
            <a:endParaRPr lang="en-GB"/>
          </a:p>
        </p:txBody>
      </p:sp>
    </p:spTree>
    <p:extLst>
      <p:ext uri="{BB962C8B-B14F-4D97-AF65-F5344CB8AC3E}">
        <p14:creationId xmlns:p14="http://schemas.microsoft.com/office/powerpoint/2010/main" val="24063603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2.5V at the emitter.</a:t>
            </a:r>
          </a:p>
        </p:txBody>
      </p:sp>
      <p:sp>
        <p:nvSpPr>
          <p:cNvPr id="4" name="Slide Number Placeholder 3"/>
          <p:cNvSpPr>
            <a:spLocks noGrp="1"/>
          </p:cNvSpPr>
          <p:nvPr>
            <p:ph type="sldNum" sz="quarter" idx="5"/>
          </p:nvPr>
        </p:nvSpPr>
        <p:spPr/>
        <p:txBody>
          <a:bodyPr/>
          <a:lstStyle/>
          <a:p>
            <a:fld id="{CDFE6F24-4DCB-4E38-BBCB-1D0799DCFECB}" type="slidenum">
              <a:rPr lang="en-GB" smtClean="0"/>
              <a:t>16</a:t>
            </a:fld>
            <a:endParaRPr lang="en-GB"/>
          </a:p>
        </p:txBody>
      </p:sp>
    </p:spTree>
    <p:extLst>
      <p:ext uri="{BB962C8B-B14F-4D97-AF65-F5344CB8AC3E}">
        <p14:creationId xmlns:p14="http://schemas.microsoft.com/office/powerpoint/2010/main" val="23342241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 300mVpk-pk input signal at 1KHz (green trace) and the resulting 5.7Vpk-pk output (yellow trace), giving a gain of 19.</a:t>
            </a:r>
          </a:p>
          <a:p>
            <a:endParaRPr lang="en-GB" dirty="0"/>
          </a:p>
          <a:p>
            <a:r>
              <a:rPr lang="en-GB" dirty="0"/>
              <a:t>The output swings close to the 9V rail and close to the saturation voltage of the transistor. About 2.9V at lowest and 8.6V at maximum.</a:t>
            </a:r>
          </a:p>
          <a:p>
            <a:endParaRPr lang="en-GB" dirty="0"/>
          </a:p>
          <a:p>
            <a:r>
              <a:rPr lang="en-GB" dirty="0"/>
              <a:t>With such a large swing, there is some visible non-linear distortion (the positive peaks are rounded and the negative peaks are spiked).</a:t>
            </a:r>
          </a:p>
          <a:p>
            <a:endParaRPr lang="en-GB" dirty="0"/>
          </a:p>
        </p:txBody>
      </p:sp>
      <p:sp>
        <p:nvSpPr>
          <p:cNvPr id="4" name="Slide Number Placeholder 3"/>
          <p:cNvSpPr>
            <a:spLocks noGrp="1"/>
          </p:cNvSpPr>
          <p:nvPr>
            <p:ph type="sldNum" sz="quarter" idx="5"/>
          </p:nvPr>
        </p:nvSpPr>
        <p:spPr/>
        <p:txBody>
          <a:bodyPr/>
          <a:lstStyle/>
          <a:p>
            <a:fld id="{CDFE6F24-4DCB-4E38-BBCB-1D0799DCFECB}" type="slidenum">
              <a:rPr lang="en-GB" smtClean="0"/>
              <a:t>17</a:t>
            </a:fld>
            <a:endParaRPr lang="en-GB"/>
          </a:p>
        </p:txBody>
      </p:sp>
    </p:spTree>
    <p:extLst>
      <p:ext uri="{BB962C8B-B14F-4D97-AF65-F5344CB8AC3E}">
        <p14:creationId xmlns:p14="http://schemas.microsoft.com/office/powerpoint/2010/main" val="23457989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response at 7Hz.</a:t>
            </a:r>
          </a:p>
          <a:p>
            <a:endParaRPr lang="en-GB" dirty="0"/>
          </a:p>
          <a:p>
            <a:r>
              <a:rPr lang="en-GB" dirty="0"/>
              <a:t>The output has reduced to 4.1Vpk-pk which is 70% o</a:t>
            </a:r>
          </a:p>
          <a:p>
            <a:r>
              <a:rPr lang="en-GB" dirty="0"/>
              <a:t>f its mid-band value.</a:t>
            </a:r>
          </a:p>
        </p:txBody>
      </p:sp>
      <p:sp>
        <p:nvSpPr>
          <p:cNvPr id="4" name="Slide Number Placeholder 3"/>
          <p:cNvSpPr>
            <a:spLocks noGrp="1"/>
          </p:cNvSpPr>
          <p:nvPr>
            <p:ph type="sldNum" sz="quarter" idx="5"/>
          </p:nvPr>
        </p:nvSpPr>
        <p:spPr/>
        <p:txBody>
          <a:bodyPr/>
          <a:lstStyle/>
          <a:p>
            <a:fld id="{CDFE6F24-4DCB-4E38-BBCB-1D0799DCFECB}" type="slidenum">
              <a:rPr lang="en-GB" smtClean="0"/>
              <a:t>18</a:t>
            </a:fld>
            <a:endParaRPr lang="en-GB"/>
          </a:p>
        </p:txBody>
      </p:sp>
    </p:spTree>
    <p:extLst>
      <p:ext uri="{BB962C8B-B14F-4D97-AF65-F5344CB8AC3E}">
        <p14:creationId xmlns:p14="http://schemas.microsoft.com/office/powerpoint/2010/main" val="36020139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response at 1.8MHz.</a:t>
            </a:r>
          </a:p>
          <a:p>
            <a:endParaRPr lang="en-GB" dirty="0"/>
          </a:p>
          <a:p>
            <a:r>
              <a:rPr lang="en-GB" dirty="0"/>
              <a:t>The output has reduced to 4.1Vpk-pk which is 70% of its mid-band value.</a:t>
            </a:r>
          </a:p>
          <a:p>
            <a:endParaRPr lang="en-GB" dirty="0"/>
          </a:p>
          <a:p>
            <a:r>
              <a:rPr lang="en-GB" dirty="0"/>
              <a:t>The gain is substantially flat from 7Hz to 1.8MHz.</a:t>
            </a:r>
          </a:p>
          <a:p>
            <a:endParaRPr lang="en-GB" dirty="0"/>
          </a:p>
        </p:txBody>
      </p:sp>
      <p:sp>
        <p:nvSpPr>
          <p:cNvPr id="4" name="Slide Number Placeholder 3"/>
          <p:cNvSpPr>
            <a:spLocks noGrp="1"/>
          </p:cNvSpPr>
          <p:nvPr>
            <p:ph type="sldNum" sz="quarter" idx="5"/>
          </p:nvPr>
        </p:nvSpPr>
        <p:spPr/>
        <p:txBody>
          <a:bodyPr/>
          <a:lstStyle/>
          <a:p>
            <a:fld id="{CDFE6F24-4DCB-4E38-BBCB-1D0799DCFECB}" type="slidenum">
              <a:rPr lang="en-GB" smtClean="0"/>
              <a:t>19</a:t>
            </a:fld>
            <a:endParaRPr lang="en-GB"/>
          </a:p>
        </p:txBody>
      </p:sp>
    </p:spTree>
    <p:extLst>
      <p:ext uri="{BB962C8B-B14F-4D97-AF65-F5344CB8AC3E}">
        <p14:creationId xmlns:p14="http://schemas.microsoft.com/office/powerpoint/2010/main" val="3891598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is the basic layout of a common emitter stage.</a:t>
            </a:r>
          </a:p>
          <a:p>
            <a:endParaRPr lang="en-GB" dirty="0"/>
          </a:p>
          <a:p>
            <a:r>
              <a:rPr lang="en-GB" dirty="0"/>
              <a:t>The input signal is applied to the base of Q1 and the output signal is taken from its collector.</a:t>
            </a:r>
          </a:p>
          <a:p>
            <a:endParaRPr lang="en-GB" dirty="0"/>
          </a:p>
        </p:txBody>
      </p:sp>
      <p:sp>
        <p:nvSpPr>
          <p:cNvPr id="4" name="Slide Number Placeholder 3"/>
          <p:cNvSpPr>
            <a:spLocks noGrp="1"/>
          </p:cNvSpPr>
          <p:nvPr>
            <p:ph type="sldNum" sz="quarter" idx="5"/>
          </p:nvPr>
        </p:nvSpPr>
        <p:spPr/>
        <p:txBody>
          <a:bodyPr/>
          <a:lstStyle/>
          <a:p>
            <a:fld id="{CDFE6F24-4DCB-4E38-BBCB-1D0799DCFECB}" type="slidenum">
              <a:rPr lang="en-GB" smtClean="0"/>
              <a:t>2</a:t>
            </a:fld>
            <a:endParaRPr lang="en-GB"/>
          </a:p>
        </p:txBody>
      </p:sp>
    </p:spTree>
    <p:extLst>
      <p:ext uri="{BB962C8B-B14F-4D97-AF65-F5344CB8AC3E}">
        <p14:creationId xmlns:p14="http://schemas.microsoft.com/office/powerpoint/2010/main" val="163067122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is an </a:t>
            </a:r>
            <a:r>
              <a:rPr lang="en-GB" dirty="0" err="1"/>
              <a:t>LTSpice</a:t>
            </a:r>
            <a:r>
              <a:rPr lang="en-GB" dirty="0"/>
              <a:t> simulation of the circuit modified to give a collector current twice as large which would result in decreased input and output impedances. The input impedance is now 4.9K, although with the high-gain BC547C, there is sufficient headroom to double R1 and R2 and restore an input impedance of about 10K.</a:t>
            </a:r>
          </a:p>
          <a:p>
            <a:endParaRPr lang="en-GB" dirty="0"/>
          </a:p>
          <a:p>
            <a:r>
              <a:rPr lang="en-GB" dirty="0"/>
              <a:t>Using a higher supply voltage allows the output impedance to be increased again to provide a little more gain.</a:t>
            </a:r>
          </a:p>
          <a:p>
            <a:endParaRPr lang="en-GB" dirty="0"/>
          </a:p>
          <a:p>
            <a:r>
              <a:rPr lang="en-GB" dirty="0"/>
              <a:t>The noise figure is reduced slightly as lower resistance values equate to less noise.</a:t>
            </a:r>
          </a:p>
          <a:p>
            <a:endParaRPr lang="en-GB" dirty="0"/>
          </a:p>
        </p:txBody>
      </p:sp>
      <p:sp>
        <p:nvSpPr>
          <p:cNvPr id="4" name="Slide Number Placeholder 3"/>
          <p:cNvSpPr>
            <a:spLocks noGrp="1"/>
          </p:cNvSpPr>
          <p:nvPr>
            <p:ph type="sldNum" sz="quarter" idx="5"/>
          </p:nvPr>
        </p:nvSpPr>
        <p:spPr/>
        <p:txBody>
          <a:bodyPr/>
          <a:lstStyle/>
          <a:p>
            <a:fld id="{CDFE6F24-4DCB-4E38-BBCB-1D0799DCFECB}" type="slidenum">
              <a:rPr lang="en-GB" smtClean="0"/>
              <a:t>20</a:t>
            </a:fld>
            <a:endParaRPr lang="en-GB"/>
          </a:p>
        </p:txBody>
      </p:sp>
    </p:spTree>
    <p:extLst>
      <p:ext uri="{BB962C8B-B14F-4D97-AF65-F5344CB8AC3E}">
        <p14:creationId xmlns:p14="http://schemas.microsoft.com/office/powerpoint/2010/main" val="31719587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measured quiescent bias points are close to the simulated values.</a:t>
            </a:r>
          </a:p>
          <a:p>
            <a:endParaRPr lang="en-GB" dirty="0"/>
          </a:p>
          <a:p>
            <a:r>
              <a:rPr lang="en-GB" dirty="0"/>
              <a:t>The higher supply voltage allows a larger output swing.</a:t>
            </a:r>
          </a:p>
          <a:p>
            <a:r>
              <a:rPr lang="en-GB" dirty="0"/>
              <a:t>It also allows R4 to be slightly reduced to 100R, but the doubled collector current halves the intrinsic emitter resistance to about 12R, which is less than one-eighth of R4. Compared with the previous circuit, which had R4 = 5x re, the non-linear distortion is much less noticeable, even with the larger swing.</a:t>
            </a:r>
          </a:p>
          <a:p>
            <a:endParaRPr lang="en-GB" dirty="0"/>
          </a:p>
          <a:p>
            <a:r>
              <a:rPr lang="en-GB" dirty="0"/>
              <a:t>The bandwidth at -3dB frequencies is 12Hz to 2,2MHz.</a:t>
            </a:r>
          </a:p>
          <a:p>
            <a:endParaRPr lang="en-GB" dirty="0"/>
          </a:p>
          <a:p>
            <a:endParaRPr lang="en-GB" dirty="0"/>
          </a:p>
          <a:p>
            <a:endParaRPr lang="en-GB" dirty="0"/>
          </a:p>
        </p:txBody>
      </p:sp>
      <p:sp>
        <p:nvSpPr>
          <p:cNvPr id="4" name="Slide Number Placeholder 3"/>
          <p:cNvSpPr>
            <a:spLocks noGrp="1"/>
          </p:cNvSpPr>
          <p:nvPr>
            <p:ph type="sldNum" sz="quarter" idx="5"/>
          </p:nvPr>
        </p:nvSpPr>
        <p:spPr/>
        <p:txBody>
          <a:bodyPr/>
          <a:lstStyle/>
          <a:p>
            <a:fld id="{CDFE6F24-4DCB-4E38-BBCB-1D0799DCFECB}" type="slidenum">
              <a:rPr lang="en-GB" smtClean="0"/>
              <a:t>21</a:t>
            </a:fld>
            <a:endParaRPr lang="en-GB"/>
          </a:p>
        </p:txBody>
      </p:sp>
    </p:spTree>
    <p:extLst>
      <p:ext uri="{BB962C8B-B14F-4D97-AF65-F5344CB8AC3E}">
        <p14:creationId xmlns:p14="http://schemas.microsoft.com/office/powerpoint/2010/main" val="36621737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To get considerably more gain, two stages of amplification can be used.</a:t>
            </a:r>
          </a:p>
          <a:p>
            <a:endParaRPr lang="en-GB" dirty="0"/>
          </a:p>
          <a:p>
            <a:r>
              <a:rPr lang="en-GB" dirty="0"/>
              <a:t>The first stage is PNP which illustrates how easy it is to “flip” the design. Using a PNP to drive an NPN allows the collector resistor of the first stage to be the lower base bias resistor of the second stage and eliminates a coupling capacitor between stages.</a:t>
            </a:r>
          </a:p>
          <a:p>
            <a:endParaRPr lang="en-GB" dirty="0"/>
          </a:p>
          <a:p>
            <a:r>
              <a:rPr lang="en-GB" dirty="0"/>
              <a:t>There is an extra 30pF capacitor giving high-frequency negative feedback from collector to base of the second stage. This reduces the overall gain at frequencies beyond the audio range, ensuring stability and freedom from hf oscillation.</a:t>
            </a:r>
          </a:p>
          <a:p>
            <a:endParaRPr lang="en-GB" dirty="0"/>
          </a:p>
        </p:txBody>
      </p:sp>
      <p:sp>
        <p:nvSpPr>
          <p:cNvPr id="4" name="Slide Number Placeholder 3"/>
          <p:cNvSpPr>
            <a:spLocks noGrp="1"/>
          </p:cNvSpPr>
          <p:nvPr>
            <p:ph type="sldNum" sz="quarter" idx="5"/>
          </p:nvPr>
        </p:nvSpPr>
        <p:spPr/>
        <p:txBody>
          <a:bodyPr/>
          <a:lstStyle/>
          <a:p>
            <a:fld id="{CDFE6F24-4DCB-4E38-BBCB-1D0799DCFECB}" type="slidenum">
              <a:rPr lang="en-GB" smtClean="0"/>
              <a:t>22</a:t>
            </a:fld>
            <a:endParaRPr lang="en-GB"/>
          </a:p>
        </p:txBody>
      </p:sp>
    </p:spTree>
    <p:extLst>
      <p:ext uri="{BB962C8B-B14F-4D97-AF65-F5344CB8AC3E}">
        <p14:creationId xmlns:p14="http://schemas.microsoft.com/office/powerpoint/2010/main" val="49901904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Another improvement can be obtained by using the output voltage at the collector to bias the base voltage. This provides extra negative feedback which stabilises the operating points at the expense of reducing the gain slightly. It also reduces the input impedance, but significantly reduces distortion as well.</a:t>
            </a:r>
          </a:p>
          <a:p>
            <a:r>
              <a:rPr lang="en-GB" dirty="0"/>
              <a:t>The stability is improved so much that even a small emitter resistor will give stable bias points, so the voltage across it can be reduced so much that we don’t need a split resistor or an emitter bypass capacitor.</a:t>
            </a:r>
          </a:p>
          <a:p>
            <a:endParaRPr lang="en-GB" dirty="0"/>
          </a:p>
          <a:p>
            <a:r>
              <a:rPr lang="en-GB" dirty="0"/>
              <a:t>If we aim for a 2mA collector current, re will be about 12R. We can set R4 ten times greater at 120R. That will give about 240mV at the emitter.</a:t>
            </a:r>
          </a:p>
          <a:p>
            <a:r>
              <a:rPr lang="en-GB" dirty="0"/>
              <a:t>The base needs to be 240mV + 650mV = 0.89V.</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If we assume that the voltage at the collector is equal to half the supply voltage, and the current through R1 and R2 is significantly bigger than the base current (2mA / 500 = 4</a:t>
            </a:r>
            <a:r>
              <a:rPr lang="el-GR" dirty="0"/>
              <a:t>μ</a:t>
            </a:r>
            <a:r>
              <a:rPr lang="en-GB" dirty="0"/>
              <a:t>A), then (R1 + R2)/R2 = 7.5V/0.89V which gives R1/R2 + 1 = 8.4, so R1 is about 7.4 times R2.</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If we set R1 = 150K and R2 = 22K, the current through them is 7.5V/(150K + 22k) = 44</a:t>
            </a:r>
            <a:r>
              <a:rPr lang="el-GR" dirty="0"/>
              <a:t>μ</a:t>
            </a:r>
            <a:r>
              <a:rPr lang="en-GB" dirty="0"/>
              <a:t>A which is over ten times greater than Ib. The voltage at the base is then 7.5V x 22K/(150K+22K) = 0.96V. Near enough, because if this increases the emitter current, it will increase the collector current and lower the 7.5V bias point, thus reducing the voltage at the base again.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With 2mA collector current, we want the collector resistor to be </a:t>
            </a:r>
            <a:r>
              <a:rPr lang="en-GB" dirty="0" err="1"/>
              <a:t>Vcc</a:t>
            </a:r>
            <a:r>
              <a:rPr lang="en-GB" dirty="0"/>
              <a:t>/2 divided by </a:t>
            </a:r>
            <a:r>
              <a:rPr lang="en-GB" dirty="0" err="1"/>
              <a:t>Ic</a:t>
            </a:r>
            <a:r>
              <a:rPr lang="en-GB" dirty="0"/>
              <a:t> = 7.5V/2mA = 3.75K. Use 3.9K as it’s close enough because the negative feedback will also stabilise the output bias point from changes in R3.</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 gain without feedback would be 3.9K / (120R + 12R) = 30. The simulation predicts an actual gain of 28, so the feedback doesn’t reduce it much. However, the input impedance is reduced to 3.6K.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endParaRPr lang="en-GB" dirty="0"/>
          </a:p>
          <a:p>
            <a:endParaRPr lang="en-GB" dirty="0"/>
          </a:p>
          <a:p>
            <a:endParaRPr lang="en-GB" dirty="0"/>
          </a:p>
        </p:txBody>
      </p:sp>
      <p:sp>
        <p:nvSpPr>
          <p:cNvPr id="4" name="Slide Number Placeholder 3"/>
          <p:cNvSpPr>
            <a:spLocks noGrp="1"/>
          </p:cNvSpPr>
          <p:nvPr>
            <p:ph type="sldNum" sz="quarter" idx="5"/>
          </p:nvPr>
        </p:nvSpPr>
        <p:spPr/>
        <p:txBody>
          <a:bodyPr/>
          <a:lstStyle/>
          <a:p>
            <a:fld id="{CDFE6F24-4DCB-4E38-BBCB-1D0799DCFECB}" type="slidenum">
              <a:rPr lang="en-GB" smtClean="0"/>
              <a:t>23</a:t>
            </a:fld>
            <a:endParaRPr lang="en-GB"/>
          </a:p>
        </p:txBody>
      </p:sp>
    </p:spTree>
    <p:extLst>
      <p:ext uri="{BB962C8B-B14F-4D97-AF65-F5344CB8AC3E}">
        <p14:creationId xmlns:p14="http://schemas.microsoft.com/office/powerpoint/2010/main" val="186975368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is the actual circuit built on a breadboard. The measured operating points are very close to the calculated and simulated ones.</a:t>
            </a:r>
          </a:p>
          <a:p>
            <a:endParaRPr lang="en-GB" dirty="0"/>
          </a:p>
          <a:p>
            <a:r>
              <a:rPr lang="en-GB" dirty="0"/>
              <a:t>The very low base bias point allows the output to swing close to the negative rail, allowing a clean 13Vpp on a 15V supply with a voltage gain of 26 and no visible non-linear distortion.</a:t>
            </a:r>
          </a:p>
          <a:p>
            <a:endParaRPr lang="en-GB" dirty="0"/>
          </a:p>
          <a:p>
            <a:r>
              <a:rPr lang="en-GB" dirty="0"/>
              <a:t>The bandwidth between -3dB points is 10Hz to 1.5MHz.</a:t>
            </a:r>
          </a:p>
          <a:p>
            <a:endParaRPr lang="en-GB" dirty="0"/>
          </a:p>
        </p:txBody>
      </p:sp>
      <p:sp>
        <p:nvSpPr>
          <p:cNvPr id="4" name="Slide Number Placeholder 3"/>
          <p:cNvSpPr>
            <a:spLocks noGrp="1"/>
          </p:cNvSpPr>
          <p:nvPr>
            <p:ph type="sldNum" sz="quarter" idx="5"/>
          </p:nvPr>
        </p:nvSpPr>
        <p:spPr/>
        <p:txBody>
          <a:bodyPr/>
          <a:lstStyle/>
          <a:p>
            <a:fld id="{CDFE6F24-4DCB-4E38-BBCB-1D0799DCFECB}" type="slidenum">
              <a:rPr lang="en-GB" smtClean="0"/>
              <a:t>24</a:t>
            </a:fld>
            <a:endParaRPr lang="en-GB"/>
          </a:p>
        </p:txBody>
      </p:sp>
    </p:spTree>
    <p:extLst>
      <p:ext uri="{BB962C8B-B14F-4D97-AF65-F5344CB8AC3E}">
        <p14:creationId xmlns:p14="http://schemas.microsoft.com/office/powerpoint/2010/main" val="130215704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MOSFETs are difficult to bias in single stage, common source configuration because of the variability in their threshold voltage between samples of the same part. A 2N7000 is specified to have a Vt between 0.8V and 3.0V. With simplistic biasing, several volts have to be dropped across the source resistor to ensure that variations in threshold voltage don’t cause significant shifts in the operating points.</a:t>
            </a:r>
          </a:p>
          <a:p>
            <a:endParaRPr lang="en-GB" dirty="0"/>
          </a:p>
          <a:p>
            <a:r>
              <a:rPr lang="en-GB" dirty="0"/>
              <a:t>However, using a feedback biasing scheme similar to that described for the common emitter stage allows the quiescent output point to be reasonably consistent despite variations from sample to sample.</a:t>
            </a:r>
          </a:p>
          <a:p>
            <a:endParaRPr lang="en-GB" dirty="0"/>
          </a:p>
          <a:p>
            <a:r>
              <a:rPr lang="en-GB" dirty="0"/>
              <a:t>The circuit shown aims to put about 10V at the drain and 5V at the gate, with somewhere less than 5V at the source. Much of the design considerations of the common emitter stage can be applied to this circuit.</a:t>
            </a:r>
          </a:p>
          <a:p>
            <a:endParaRPr lang="en-GB" dirty="0"/>
          </a:p>
          <a:p>
            <a:r>
              <a:rPr lang="en-GB" dirty="0"/>
              <a:t>The feedback lowers the gain a little, but the circuit will give around x20. The input impedance is lowered, however, although it will still be reasonably large owing to the high intrinsic impedance of the MOSFET.</a:t>
            </a:r>
          </a:p>
          <a:p>
            <a:endParaRPr lang="en-GB" dirty="0"/>
          </a:p>
        </p:txBody>
      </p:sp>
      <p:sp>
        <p:nvSpPr>
          <p:cNvPr id="4" name="Slide Number Placeholder 3"/>
          <p:cNvSpPr>
            <a:spLocks noGrp="1"/>
          </p:cNvSpPr>
          <p:nvPr>
            <p:ph type="sldNum" sz="quarter" idx="5"/>
          </p:nvPr>
        </p:nvSpPr>
        <p:spPr/>
        <p:txBody>
          <a:bodyPr/>
          <a:lstStyle/>
          <a:p>
            <a:fld id="{CDFE6F24-4DCB-4E38-BBCB-1D0799DCFECB}" type="slidenum">
              <a:rPr lang="en-GB" smtClean="0"/>
              <a:t>25</a:t>
            </a:fld>
            <a:endParaRPr lang="en-GB"/>
          </a:p>
        </p:txBody>
      </p:sp>
    </p:spTree>
    <p:extLst>
      <p:ext uri="{BB962C8B-B14F-4D97-AF65-F5344CB8AC3E}">
        <p14:creationId xmlns:p14="http://schemas.microsoft.com/office/powerpoint/2010/main" val="303139817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That 25mV is the thermal voltage (Vth), equal to </a:t>
            </a:r>
            <a:r>
              <a:rPr lang="en-GB" dirty="0" err="1"/>
              <a:t>kT</a:t>
            </a:r>
            <a:r>
              <a:rPr lang="en-GB" dirty="0"/>
              <a:t>/q and comes from the physics of semiconductor conduction.</a:t>
            </a:r>
          </a:p>
          <a:p>
            <a:r>
              <a:rPr lang="en-GB" dirty="0"/>
              <a:t>T is the absolute temperature in degrees Kelvin (0 ° Celsius = 273 Kelvin); k is Boltzmann’s constant; and q is the electron charge.</a:t>
            </a:r>
          </a:p>
          <a:p>
            <a:r>
              <a:rPr lang="en-GB" dirty="0"/>
              <a:t>Now, k/q = 86.17</a:t>
            </a:r>
            <a:r>
              <a:rPr lang="el-GR" dirty="0"/>
              <a:t> μ</a:t>
            </a:r>
            <a:r>
              <a:rPr lang="en-GB" dirty="0"/>
              <a:t>V/K, so</a:t>
            </a:r>
          </a:p>
          <a:p>
            <a:pPr marL="285750" indent="-285750">
              <a:buFont typeface="Arial" panose="020B0604020202020204" pitchFamily="34" charset="0"/>
              <a:buChar char="•"/>
            </a:pPr>
            <a:r>
              <a:rPr lang="en-GB" dirty="0"/>
              <a:t>At 25C, Vth = 86.17</a:t>
            </a:r>
            <a:r>
              <a:rPr lang="el-GR" dirty="0"/>
              <a:t>μ</a:t>
            </a:r>
            <a:r>
              <a:rPr lang="en-GB" dirty="0"/>
              <a:t>V x 298 = 25.68mV ≈ 26mV.</a:t>
            </a:r>
          </a:p>
          <a:p>
            <a:pPr marL="285750" indent="-285750">
              <a:buFont typeface="Arial" panose="020B0604020202020204" pitchFamily="34" charset="0"/>
              <a:buChar char="•"/>
            </a:pPr>
            <a:r>
              <a:rPr lang="en-GB" dirty="0"/>
              <a:t>At 20C, Vth = 86.17</a:t>
            </a:r>
            <a:r>
              <a:rPr lang="el-GR" dirty="0"/>
              <a:t>μ</a:t>
            </a:r>
            <a:r>
              <a:rPr lang="en-GB" dirty="0"/>
              <a:t>V x 293 = 25.24mV ≈ 25mV.</a:t>
            </a:r>
          </a:p>
          <a:p>
            <a:endParaRPr lang="en-GB" dirty="0"/>
          </a:p>
          <a:p>
            <a:r>
              <a:rPr lang="en-GB" dirty="0"/>
              <a:t>Shockley's diode equation, which relates the current through a PN junction to the voltage across it, is:</a:t>
            </a:r>
          </a:p>
          <a:p>
            <a:pPr marL="285750" indent="-285750">
              <a:buFont typeface="Arial" panose="020B0604020202020204" pitchFamily="34" charset="0"/>
              <a:buChar char="•"/>
            </a:pPr>
            <a:r>
              <a:rPr lang="en-GB" b="1" dirty="0">
                <a:latin typeface="Verdana" panose="020B0604030504040204" pitchFamily="34" charset="0"/>
                <a:ea typeface="Verdana" panose="020B0604030504040204" pitchFamily="34" charset="0"/>
              </a:rPr>
              <a:t>I = Is( e^(V/Vth) – 1 ) = </a:t>
            </a:r>
            <a:r>
              <a:rPr lang="en-GB" b="1" dirty="0" err="1">
                <a:latin typeface="Verdana" panose="020B0604030504040204" pitchFamily="34" charset="0"/>
                <a:ea typeface="Verdana" panose="020B0604030504040204" pitchFamily="34" charset="0"/>
              </a:rPr>
              <a:t>Is.e</a:t>
            </a:r>
            <a:r>
              <a:rPr lang="en-GB" b="1" dirty="0">
                <a:latin typeface="Verdana" panose="020B0604030504040204" pitchFamily="34" charset="0"/>
                <a:ea typeface="Verdana" panose="020B0604030504040204" pitchFamily="34" charset="0"/>
              </a:rPr>
              <a:t>^(V/Vth) – Is</a:t>
            </a:r>
          </a:p>
          <a:p>
            <a:r>
              <a:rPr lang="en-GB" dirty="0"/>
              <a:t>For a silicon diode, at 1mA we have a voltage drop of around 650mV, so we can calculate a typical Is:</a:t>
            </a:r>
          </a:p>
          <a:p>
            <a:pPr marL="285750" indent="-285750">
              <a:buFont typeface="Arial" panose="020B0604020202020204" pitchFamily="34" charset="0"/>
              <a:buChar char="•"/>
            </a:pPr>
            <a:r>
              <a:rPr lang="en-GB" dirty="0">
                <a:latin typeface="Verdana" panose="020B0604030504040204" pitchFamily="34" charset="0"/>
                <a:ea typeface="Verdana" panose="020B0604030504040204" pitchFamily="34" charset="0"/>
              </a:rPr>
              <a:t>Is = 1mA / (e^(650mV/25mV) – 1) = 1mA / (e^26 – 1) ≈ 1mA / (200,000,000,000)</a:t>
            </a:r>
            <a:br>
              <a:rPr lang="en-GB" dirty="0">
                <a:latin typeface="Verdana" panose="020B0604030504040204" pitchFamily="34" charset="0"/>
                <a:ea typeface="Verdana" panose="020B0604030504040204" pitchFamily="34" charset="0"/>
              </a:rPr>
            </a:br>
            <a:r>
              <a:rPr lang="en-GB" dirty="0">
                <a:latin typeface="Verdana" panose="020B0604030504040204" pitchFamily="34" charset="0"/>
                <a:ea typeface="Verdana" panose="020B0604030504040204" pitchFamily="34" charset="0"/>
              </a:rPr>
              <a:t> = 5 </a:t>
            </a:r>
            <a:r>
              <a:rPr lang="en-GB" dirty="0" err="1">
                <a:latin typeface="Verdana" panose="020B0604030504040204" pitchFamily="34" charset="0"/>
                <a:ea typeface="Verdana" panose="020B0604030504040204" pitchFamily="34" charset="0"/>
              </a:rPr>
              <a:t>femtoamps</a:t>
            </a:r>
            <a:r>
              <a:rPr lang="en-GB" dirty="0">
                <a:latin typeface="Verdana" panose="020B0604030504040204" pitchFamily="34" charset="0"/>
                <a:ea typeface="Verdana" panose="020B0604030504040204" pitchFamily="34" charset="0"/>
              </a:rPr>
              <a:t> or 5 x 10^(-15) A</a:t>
            </a:r>
          </a:p>
          <a:p>
            <a:r>
              <a:rPr lang="en-GB" dirty="0"/>
              <a:t>When the diode is conducting, we can ignore the – Is term in Shockley’s equation which becomes:</a:t>
            </a:r>
          </a:p>
          <a:p>
            <a:pPr marL="285750" indent="-285750">
              <a:buFont typeface="Arial" panose="020B0604020202020204" pitchFamily="34" charset="0"/>
              <a:buChar char="•"/>
            </a:pPr>
            <a:r>
              <a:rPr lang="en-GB" b="1" dirty="0">
                <a:latin typeface="Verdana" panose="020B0604030504040204" pitchFamily="34" charset="0"/>
                <a:ea typeface="Verdana" panose="020B0604030504040204" pitchFamily="34" charset="0"/>
              </a:rPr>
              <a:t>I = </a:t>
            </a:r>
            <a:r>
              <a:rPr lang="en-GB" b="1" dirty="0" err="1">
                <a:latin typeface="Verdana" panose="020B0604030504040204" pitchFamily="34" charset="0"/>
                <a:ea typeface="Verdana" panose="020B0604030504040204" pitchFamily="34" charset="0"/>
              </a:rPr>
              <a:t>Is.e</a:t>
            </a:r>
            <a:r>
              <a:rPr lang="en-GB" b="1" dirty="0">
                <a:latin typeface="Verdana" panose="020B0604030504040204" pitchFamily="34" charset="0"/>
                <a:ea typeface="Verdana" panose="020B0604030504040204" pitchFamily="34" charset="0"/>
              </a:rPr>
              <a:t>^(V/Vth)</a:t>
            </a:r>
          </a:p>
          <a:p>
            <a:endParaRPr lang="en-GB" dirty="0"/>
          </a:p>
          <a:p>
            <a:r>
              <a:rPr lang="en-GB" dirty="0"/>
              <a:t>The rate of change of I with change of V is the differential of the diode equation:</a:t>
            </a:r>
          </a:p>
          <a:p>
            <a:pPr marL="285750" indent="-285750">
              <a:buFont typeface="Arial" panose="020B0604020202020204" pitchFamily="34" charset="0"/>
              <a:buChar char="•"/>
            </a:pPr>
            <a:r>
              <a:rPr lang="en-GB" dirty="0" err="1">
                <a:latin typeface="Verdana" panose="020B0604030504040204" pitchFamily="34" charset="0"/>
                <a:ea typeface="Verdana" panose="020B0604030504040204" pitchFamily="34" charset="0"/>
              </a:rPr>
              <a:t>dI</a:t>
            </a:r>
            <a:r>
              <a:rPr lang="en-GB" dirty="0">
                <a:latin typeface="Verdana" panose="020B0604030504040204" pitchFamily="34" charset="0"/>
                <a:ea typeface="Verdana" panose="020B0604030504040204" pitchFamily="34" charset="0"/>
              </a:rPr>
              <a:t>/</a:t>
            </a:r>
            <a:r>
              <a:rPr lang="en-GB" dirty="0" err="1">
                <a:latin typeface="Verdana" panose="020B0604030504040204" pitchFamily="34" charset="0"/>
                <a:ea typeface="Verdana" panose="020B0604030504040204" pitchFamily="34" charset="0"/>
              </a:rPr>
              <a:t>dV</a:t>
            </a:r>
            <a:r>
              <a:rPr lang="en-GB" dirty="0">
                <a:latin typeface="Verdana" panose="020B0604030504040204" pitchFamily="34" charset="0"/>
                <a:ea typeface="Verdana" panose="020B0604030504040204" pitchFamily="34" charset="0"/>
              </a:rPr>
              <a:t> = </a:t>
            </a:r>
            <a:r>
              <a:rPr lang="en-GB" dirty="0" err="1">
                <a:latin typeface="Verdana" panose="020B0604030504040204" pitchFamily="34" charset="0"/>
                <a:ea typeface="Verdana" panose="020B0604030504040204" pitchFamily="34" charset="0"/>
              </a:rPr>
              <a:t>Is.e</a:t>
            </a:r>
            <a:r>
              <a:rPr lang="en-GB" dirty="0">
                <a:latin typeface="Verdana" panose="020B0604030504040204" pitchFamily="34" charset="0"/>
                <a:ea typeface="Verdana" panose="020B0604030504040204" pitchFamily="34" charset="0"/>
              </a:rPr>
              <a:t>^(V/Vth).(1/Vth) = I / Vth</a:t>
            </a:r>
          </a:p>
          <a:p>
            <a:r>
              <a:rPr lang="en-GB" dirty="0"/>
              <a:t>But that is just the reciprocal of the rate of change of voltage with current – which is the resistance. So:</a:t>
            </a:r>
          </a:p>
          <a:p>
            <a:pPr marL="285750" indent="-285750">
              <a:buFont typeface="Arial" panose="020B0604020202020204" pitchFamily="34" charset="0"/>
              <a:buChar char="•"/>
            </a:pPr>
            <a:r>
              <a:rPr lang="en-GB" b="1" dirty="0">
                <a:latin typeface="Verdana" panose="020B0604030504040204" pitchFamily="34" charset="0"/>
                <a:ea typeface="Verdana" panose="020B0604030504040204" pitchFamily="34" charset="0"/>
              </a:rPr>
              <a:t>re = Vth / I</a:t>
            </a:r>
          </a:p>
          <a:p>
            <a:endParaRPr lang="en-GB" dirty="0"/>
          </a:p>
        </p:txBody>
      </p:sp>
      <p:sp>
        <p:nvSpPr>
          <p:cNvPr id="4" name="Slide Number Placeholder 3"/>
          <p:cNvSpPr>
            <a:spLocks noGrp="1"/>
          </p:cNvSpPr>
          <p:nvPr>
            <p:ph type="sldNum" sz="quarter" idx="5"/>
          </p:nvPr>
        </p:nvSpPr>
        <p:spPr/>
        <p:txBody>
          <a:bodyPr/>
          <a:lstStyle/>
          <a:p>
            <a:fld id="{CDFE6F24-4DCB-4E38-BBCB-1D0799DCFECB}" type="slidenum">
              <a:rPr lang="en-GB" smtClean="0"/>
              <a:t>26</a:t>
            </a:fld>
            <a:endParaRPr lang="en-GB"/>
          </a:p>
        </p:txBody>
      </p:sp>
    </p:spTree>
    <p:extLst>
      <p:ext uri="{BB962C8B-B14F-4D97-AF65-F5344CB8AC3E}">
        <p14:creationId xmlns:p14="http://schemas.microsoft.com/office/powerpoint/2010/main" val="374651612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Av is the voltage gain of the common emitter circuit.</a:t>
            </a:r>
          </a:p>
          <a:p>
            <a:r>
              <a:rPr lang="en-GB" dirty="0" err="1"/>
              <a:t>Rc</a:t>
            </a:r>
            <a:r>
              <a:rPr lang="en-GB" dirty="0"/>
              <a:t> is the collector resistance.</a:t>
            </a:r>
          </a:p>
          <a:p>
            <a:r>
              <a:rPr lang="en-GB" dirty="0"/>
              <a:t>Re is the emitter resistance (unbypassed), assumed to be &gt;&gt; the intrinsic emitter resistance.</a:t>
            </a:r>
          </a:p>
          <a:p>
            <a:r>
              <a:rPr lang="en-GB" dirty="0" err="1"/>
              <a:t>Ic</a:t>
            </a:r>
            <a:r>
              <a:rPr lang="en-GB" dirty="0"/>
              <a:t> is the collector current, assumed to be equal to the emitter current (i.e. </a:t>
            </a:r>
            <a:r>
              <a:rPr lang="el-GR" dirty="0"/>
              <a:t>β</a:t>
            </a:r>
            <a:r>
              <a:rPr lang="en-GB" dirty="0"/>
              <a:t> &gt;&gt; 1).</a:t>
            </a:r>
          </a:p>
        </p:txBody>
      </p:sp>
      <p:sp>
        <p:nvSpPr>
          <p:cNvPr id="4" name="Slide Number Placeholder 3"/>
          <p:cNvSpPr>
            <a:spLocks noGrp="1"/>
          </p:cNvSpPr>
          <p:nvPr>
            <p:ph type="sldNum" sz="quarter" idx="5"/>
          </p:nvPr>
        </p:nvSpPr>
        <p:spPr/>
        <p:txBody>
          <a:bodyPr/>
          <a:lstStyle/>
          <a:p>
            <a:fld id="{CDFE6F24-4DCB-4E38-BBCB-1D0799DCFECB}" type="slidenum">
              <a:rPr lang="en-GB" smtClean="0"/>
              <a:t>27</a:t>
            </a:fld>
            <a:endParaRPr lang="en-GB"/>
          </a:p>
        </p:txBody>
      </p:sp>
    </p:spTree>
    <p:extLst>
      <p:ext uri="{BB962C8B-B14F-4D97-AF65-F5344CB8AC3E}">
        <p14:creationId xmlns:p14="http://schemas.microsoft.com/office/powerpoint/2010/main" val="119741278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DFE6F24-4DCB-4E38-BBCB-1D0799DCFECB}" type="slidenum">
              <a:rPr lang="en-GB" smtClean="0"/>
              <a:t>28</a:t>
            </a:fld>
            <a:endParaRPr lang="en-GB"/>
          </a:p>
        </p:txBody>
      </p:sp>
    </p:spTree>
    <p:extLst>
      <p:ext uri="{BB962C8B-B14F-4D97-AF65-F5344CB8AC3E}">
        <p14:creationId xmlns:p14="http://schemas.microsoft.com/office/powerpoint/2010/main" val="1258475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However, the input at the base of Q1 will be at a mere 650mV above ground because the base-emitter junction of the transistor cannot vary much from that when the transistor is in its linear region – i.e. working as an amplifier.</a:t>
            </a:r>
          </a:p>
          <a:p>
            <a:r>
              <a:rPr lang="en-GB" dirty="0"/>
              <a:t>That is equivalent to saying that the impedance of the transistor at its base will be low, since changes of current into the base will produce very small changes in the voltage at that point.</a:t>
            </a:r>
          </a:p>
          <a:p>
            <a:r>
              <a:rPr lang="en-GB" dirty="0"/>
              <a:t>The current flowing into the transistor’s collector - its collector current - is difficult to determine in this circuit and any set of resistors you use for R1, R2, R3 can produce quite different results when used with a different sample of the same transistor. In addition the collector current will change with temperature.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Since the collector current determines the voltage at the collector of the transistor, this will also change with different samples and with temperature. That is not desirable design.</a:t>
            </a:r>
          </a:p>
          <a:p>
            <a:endParaRPr lang="en-GB" dirty="0"/>
          </a:p>
          <a:p>
            <a:r>
              <a:rPr lang="en-GB" dirty="0"/>
              <a:t>The collector voltage should be somewhere in the middle of the range between the supply voltage and the voltage at the emitter, so that the output can swing positive close to the supply rail and negative close to the saturation point of the transistor – that is when the collector voltage approaches the emitter voltage.</a:t>
            </a:r>
          </a:p>
          <a:p>
            <a:r>
              <a:rPr lang="en-GB" dirty="0"/>
              <a:t>If we denote the collector current as </a:t>
            </a:r>
            <a:r>
              <a:rPr lang="en-GB" dirty="0" err="1"/>
              <a:t>Ic</a:t>
            </a:r>
            <a:r>
              <a:rPr lang="en-GB" dirty="0"/>
              <a:t>, then we set the quiescent bias point for the output by choosing the value for R3 so that </a:t>
            </a:r>
            <a:r>
              <a:rPr lang="en-GB" dirty="0" err="1"/>
              <a:t>Ic</a:t>
            </a:r>
            <a:r>
              <a:rPr lang="en-GB" dirty="0"/>
              <a:t> x R3 is approximately equal to half the supply voltage. So R3 = </a:t>
            </a:r>
            <a:r>
              <a:rPr lang="en-GB" dirty="0" err="1"/>
              <a:t>Vcc</a:t>
            </a:r>
            <a:r>
              <a:rPr lang="en-GB" dirty="0"/>
              <a:t>/2.Ic</a:t>
            </a:r>
          </a:p>
          <a:p>
            <a:endParaRPr lang="en-GB" dirty="0"/>
          </a:p>
          <a:p>
            <a:r>
              <a:rPr lang="en-GB" dirty="0"/>
              <a:t>This circuit has a high, non-linear voltage gain, which is determined by the ratio of the change in output voltage to the change in input voltage that caused it. A small change in input voltage will result in a change in the emitter current as if a small resistor were present in the emitter, which we can call the intrinsic emitter resistance. At room temperature, that resistance is approximately equal to 25mV or 26mV divided by the emitter current.</a:t>
            </a:r>
          </a:p>
          <a:p>
            <a:r>
              <a:rPr lang="en-GB" dirty="0"/>
              <a:t>[Aside: </a:t>
            </a:r>
            <a:r>
              <a:rPr lang="da-DK" dirty="0"/>
              <a:t>At 20C, Vtherm = 86.17μV x 293 = 25.24mV ≈ 25mV. At 25C, Vtherm = 86.17μV x 298 = 25.68mV ≈ 26mV. I’ll use 25mV.]</a:t>
            </a:r>
            <a:endParaRPr lang="en-GB" dirty="0"/>
          </a:p>
          <a:p>
            <a:r>
              <a:rPr lang="en-GB" dirty="0"/>
              <a:t>Since modern small-signal transistors have high current gains (the ratio of the collector current to the base current), the emitter current and collector current can be assumed to be equal in this configuration.</a:t>
            </a:r>
          </a:p>
          <a:p>
            <a:r>
              <a:rPr lang="en-GB" dirty="0"/>
              <a:t>So the change in collector current for an input voltage signal (Vin) equals Vin / the intrinsic emitter resistance. But the change in output voltage (</a:t>
            </a:r>
            <a:r>
              <a:rPr lang="en-GB" dirty="0" err="1"/>
              <a:t>Vout</a:t>
            </a:r>
            <a:r>
              <a:rPr lang="en-GB" dirty="0"/>
              <a:t>) is equal to the change in </a:t>
            </a:r>
            <a:r>
              <a:rPr lang="en-GB" dirty="0" err="1"/>
              <a:t>Ic</a:t>
            </a:r>
            <a:r>
              <a:rPr lang="en-GB" dirty="0"/>
              <a:t> (or </a:t>
            </a:r>
            <a:r>
              <a:rPr lang="en-GB" dirty="0" err="1"/>
              <a:t>Ie</a:t>
            </a:r>
            <a:r>
              <a:rPr lang="en-GB" dirty="0"/>
              <a:t>) times R3 which then equals R3.(Vin/re). The gain is therefore </a:t>
            </a:r>
            <a:r>
              <a:rPr lang="en-GB" dirty="0" err="1"/>
              <a:t>Vout</a:t>
            </a:r>
            <a:r>
              <a:rPr lang="en-GB" dirty="0"/>
              <a:t> / Vin = R3.(Vin/re) / Vin = R3 / re.</a:t>
            </a:r>
          </a:p>
          <a:p>
            <a:r>
              <a:rPr lang="en-GB" dirty="0"/>
              <a:t>Therefore the gain is equal to the ratio of the collector resistor to the intrinsic emitter resistance. Since R3 = </a:t>
            </a:r>
            <a:r>
              <a:rPr lang="en-GB" dirty="0" err="1"/>
              <a:t>Vcc</a:t>
            </a:r>
            <a:r>
              <a:rPr lang="en-GB" dirty="0"/>
              <a:t> / 2.Ic and re = 25mV / </a:t>
            </a:r>
            <a:r>
              <a:rPr lang="en-GB" dirty="0" err="1"/>
              <a:t>Ic</a:t>
            </a:r>
            <a:r>
              <a:rPr lang="en-GB" dirty="0"/>
              <a:t>, it can be seen that the voltage gain Av = (</a:t>
            </a:r>
            <a:r>
              <a:rPr lang="en-GB" dirty="0" err="1"/>
              <a:t>Vcc</a:t>
            </a:r>
            <a:r>
              <a:rPr lang="en-GB" dirty="0"/>
              <a:t>/2.Ic) / (25mV/</a:t>
            </a:r>
            <a:r>
              <a:rPr lang="en-GB" dirty="0" err="1"/>
              <a:t>Ic</a:t>
            </a:r>
            <a:r>
              <a:rPr lang="en-GB" dirty="0"/>
              <a:t>) = </a:t>
            </a:r>
            <a:r>
              <a:rPr lang="en-GB" dirty="0" err="1"/>
              <a:t>Vcc</a:t>
            </a:r>
            <a:r>
              <a:rPr lang="en-GB" dirty="0"/>
              <a:t> / 50mV at room temperature as long as the collector current doesn’t change significantly. Note that the maximum attainable gain depends on the supply voltage, and nothing else.</a:t>
            </a:r>
          </a:p>
        </p:txBody>
      </p:sp>
      <p:sp>
        <p:nvSpPr>
          <p:cNvPr id="4" name="Slide Number Placeholder 3"/>
          <p:cNvSpPr>
            <a:spLocks noGrp="1"/>
          </p:cNvSpPr>
          <p:nvPr>
            <p:ph type="sldNum" sz="quarter" idx="5"/>
          </p:nvPr>
        </p:nvSpPr>
        <p:spPr/>
        <p:txBody>
          <a:bodyPr/>
          <a:lstStyle/>
          <a:p>
            <a:fld id="{CDFE6F24-4DCB-4E38-BBCB-1D0799DCFECB}" type="slidenum">
              <a:rPr lang="en-GB" smtClean="0"/>
              <a:t>3</a:t>
            </a:fld>
            <a:endParaRPr lang="en-GB"/>
          </a:p>
        </p:txBody>
      </p:sp>
    </p:spTree>
    <p:extLst>
      <p:ext uri="{BB962C8B-B14F-4D97-AF65-F5344CB8AC3E}">
        <p14:creationId xmlns:p14="http://schemas.microsoft.com/office/powerpoint/2010/main" val="26289072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 increase in input voltage will produce an increase in emitter current, giving a increase in collector current which increases the voltage across R3. Since the top of R3 is fixed at </a:t>
            </a:r>
            <a:r>
              <a:rPr lang="en-GB" dirty="0" err="1"/>
              <a:t>Vcc</a:t>
            </a:r>
            <a:r>
              <a:rPr lang="en-GB" dirty="0"/>
              <a:t>, the voltage at the collector will decrease. This makes the circuit an inverting amplifier.</a:t>
            </a:r>
          </a:p>
          <a:p>
            <a:endParaRPr lang="en-GB" dirty="0"/>
          </a:p>
          <a:p>
            <a:r>
              <a:rPr lang="en-GB" dirty="0"/>
              <a:t>In the basic circuit, the gain is given by R3/re, but re is inversely proportional to the collector current. That means that when the output swings positive, </a:t>
            </a:r>
            <a:r>
              <a:rPr lang="en-GB" dirty="0" err="1"/>
              <a:t>Ic</a:t>
            </a:r>
            <a:r>
              <a:rPr lang="en-GB" dirty="0"/>
              <a:t> will be less, re will be greater and Av will decrease. Conversely, when the output swings negative, </a:t>
            </a:r>
            <a:r>
              <a:rPr lang="en-GB" dirty="0" err="1"/>
              <a:t>Ic</a:t>
            </a:r>
            <a:r>
              <a:rPr lang="en-GB" dirty="0"/>
              <a:t> will be greater, re will be less and Av will be greater.</a:t>
            </a:r>
          </a:p>
          <a:p>
            <a:r>
              <a:rPr lang="en-GB" dirty="0"/>
              <a:t>The circuit amplifies the negative part of the input signal more than it amplifies the positive part, and that creates significant distortion.</a:t>
            </a:r>
          </a:p>
          <a:p>
            <a:endParaRPr lang="en-GB" dirty="0"/>
          </a:p>
          <a:p>
            <a:r>
              <a:rPr lang="en-GB" dirty="0"/>
              <a:t>To improve the circuit, we can add an emitter resistor R4 between the emitter and ground.</a:t>
            </a:r>
          </a:p>
          <a:p>
            <a:endParaRPr lang="en-GB" dirty="0"/>
          </a:p>
          <a:p>
            <a:r>
              <a:rPr lang="en-GB" dirty="0"/>
              <a:t>The emitter current must now pass through both R4 and re, the intrinsic emitter resistor. That will reduce the gain to R3 / (R4 + re), but if we set R4 &gt;&gt; re, then the changes of re become negligible and distortion is much reduced. We can now approximate the gain to R3 / R4 which no longer depends on the transistor or the temperature.</a:t>
            </a:r>
          </a:p>
          <a:p>
            <a:endParaRPr lang="en-GB" dirty="0"/>
          </a:p>
        </p:txBody>
      </p:sp>
      <p:sp>
        <p:nvSpPr>
          <p:cNvPr id="4" name="Slide Number Placeholder 3"/>
          <p:cNvSpPr>
            <a:spLocks noGrp="1"/>
          </p:cNvSpPr>
          <p:nvPr>
            <p:ph type="sldNum" sz="quarter" idx="5"/>
          </p:nvPr>
        </p:nvSpPr>
        <p:spPr/>
        <p:txBody>
          <a:bodyPr/>
          <a:lstStyle/>
          <a:p>
            <a:fld id="{CDFE6F24-4DCB-4E38-BBCB-1D0799DCFECB}" type="slidenum">
              <a:rPr lang="en-GB" smtClean="0"/>
              <a:t>4</a:t>
            </a:fld>
            <a:endParaRPr lang="en-GB"/>
          </a:p>
        </p:txBody>
      </p:sp>
    </p:spTree>
    <p:extLst>
      <p:ext uri="{BB962C8B-B14F-4D97-AF65-F5344CB8AC3E}">
        <p14:creationId xmlns:p14="http://schemas.microsoft.com/office/powerpoint/2010/main" val="14283170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With the emitter resistor in place, we can determine the voltage at the emitter by noting that the emitter (or collector) current will pass through R4 and so </a:t>
            </a:r>
            <a:r>
              <a:rPr lang="en-GB" dirty="0" err="1"/>
              <a:t>Ve</a:t>
            </a:r>
            <a:r>
              <a:rPr lang="en-GB" dirty="0"/>
              <a:t> = Ic.R4.</a:t>
            </a:r>
          </a:p>
          <a:p>
            <a:endParaRPr lang="en-GB" dirty="0"/>
          </a:p>
          <a:p>
            <a:r>
              <a:rPr lang="en-GB" dirty="0"/>
              <a:t>An example would be to aim for a collector current of 1mA. Then re = 25mV / 1mA = 25R. Taking R4 ≈ 100 x re, we can set R4 = 2.4K</a:t>
            </a:r>
          </a:p>
          <a:p>
            <a:endParaRPr lang="en-GB" dirty="0"/>
          </a:p>
          <a:p>
            <a:r>
              <a:rPr lang="en-GB" dirty="0"/>
              <a:t>That sets </a:t>
            </a:r>
            <a:r>
              <a:rPr lang="en-GB" dirty="0" err="1"/>
              <a:t>Ve</a:t>
            </a:r>
            <a:r>
              <a:rPr lang="en-GB" dirty="0"/>
              <a:t> at 2.4K x 1mA = 2.4V.</a:t>
            </a:r>
          </a:p>
        </p:txBody>
      </p:sp>
      <p:sp>
        <p:nvSpPr>
          <p:cNvPr id="4" name="Slide Number Placeholder 3"/>
          <p:cNvSpPr>
            <a:spLocks noGrp="1"/>
          </p:cNvSpPr>
          <p:nvPr>
            <p:ph type="sldNum" sz="quarter" idx="5"/>
          </p:nvPr>
        </p:nvSpPr>
        <p:spPr/>
        <p:txBody>
          <a:bodyPr/>
          <a:lstStyle/>
          <a:p>
            <a:fld id="{CDFE6F24-4DCB-4E38-BBCB-1D0799DCFECB}" type="slidenum">
              <a:rPr lang="en-GB" smtClean="0"/>
              <a:t>5</a:t>
            </a:fld>
            <a:endParaRPr lang="en-GB"/>
          </a:p>
        </p:txBody>
      </p:sp>
    </p:spTree>
    <p:extLst>
      <p:ext uri="{BB962C8B-B14F-4D97-AF65-F5344CB8AC3E}">
        <p14:creationId xmlns:p14="http://schemas.microsoft.com/office/powerpoint/2010/main" val="3065044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BC547C is a high current gain transistor with a </a:t>
            </a:r>
            <a:r>
              <a:rPr lang="el-GR" dirty="0"/>
              <a:t>β</a:t>
            </a:r>
            <a:r>
              <a:rPr lang="en-GB" dirty="0"/>
              <a:t> typically around 500. With other transistors, you may have to design for </a:t>
            </a:r>
            <a:r>
              <a:rPr lang="el-GR" dirty="0"/>
              <a:t>β</a:t>
            </a:r>
            <a:r>
              <a:rPr lang="en-GB" dirty="0"/>
              <a:t> around 100. There’s rarely any point in using transistors with </a:t>
            </a:r>
            <a:r>
              <a:rPr lang="el-GR" dirty="0"/>
              <a:t>β</a:t>
            </a:r>
            <a:r>
              <a:rPr lang="en-GB" dirty="0"/>
              <a:t> below that for low-power applications.</a:t>
            </a:r>
          </a:p>
          <a:p>
            <a:r>
              <a:rPr lang="en-GB" dirty="0"/>
              <a:t>With a </a:t>
            </a:r>
            <a:r>
              <a:rPr lang="en-GB" dirty="0" err="1"/>
              <a:t>Ic</a:t>
            </a:r>
            <a:r>
              <a:rPr lang="en-GB" dirty="0"/>
              <a:t> = 1mA, the BC547C will have a base current of 0.002mA (2 microamps). A 2N2222 with its typical </a:t>
            </a:r>
            <a:r>
              <a:rPr lang="el-GR" dirty="0"/>
              <a:t>β</a:t>
            </a:r>
            <a:r>
              <a:rPr lang="en-GB" dirty="0"/>
              <a:t> of 100 would have </a:t>
            </a:r>
            <a:r>
              <a:rPr lang="en-GB" dirty="0" err="1"/>
              <a:t>Ib</a:t>
            </a:r>
            <a:r>
              <a:rPr lang="en-GB" dirty="0"/>
              <a:t> = 0.010mA (10 microamps).</a:t>
            </a:r>
          </a:p>
          <a:p>
            <a:endParaRPr lang="en-GB" dirty="0"/>
          </a:p>
          <a:p>
            <a:r>
              <a:rPr lang="en-GB" dirty="0"/>
              <a:t>Since </a:t>
            </a:r>
            <a:r>
              <a:rPr lang="en-GB" dirty="0" err="1"/>
              <a:t>Vbe</a:t>
            </a:r>
            <a:r>
              <a:rPr lang="en-GB" dirty="0"/>
              <a:t> is always around 650mV with a collector current of 1mA for most silicon transistors, we can calculate the required voltage at the base as the voltage at the emitter plus 0.65V. In this example, that is 2.4V + 0.65V = 3.05V.</a:t>
            </a:r>
          </a:p>
          <a:p>
            <a:endParaRPr lang="en-GB" dirty="0"/>
          </a:p>
          <a:p>
            <a:r>
              <a:rPr lang="en-GB" dirty="0"/>
              <a:t>If we choose R1 and R2 so that the current through them is significantly greater than the transistor’s base current, we can ignore the effect of that base current on the voltage formed by the resistor divider. Normally, R1 will be greater than R2 so that we don’t lose too much voltage across R4.</a:t>
            </a:r>
          </a:p>
          <a:p>
            <a:endParaRPr lang="en-GB" dirty="0"/>
          </a:p>
          <a:p>
            <a:r>
              <a:rPr lang="en-GB" dirty="0"/>
              <a:t>The input impedance of the circuit will be less than R2. We will often have a requirement for the input impedance. If we need a Zin of at least 10K, we will calculate R2 to be greater than that – say 18K and check that the current through it will be significantly greater than Ib. If it isn’t, then we have to start the calculations again in order to reduce the collector current until the base current is small enough to allow R2 to be bigger than 10K.</a:t>
            </a:r>
          </a:p>
          <a:p>
            <a:r>
              <a:rPr lang="en-GB" dirty="0"/>
              <a:t>This shows how the collector current (along with transistor </a:t>
            </a:r>
            <a:r>
              <a:rPr lang="el-GR" dirty="0"/>
              <a:t>β</a:t>
            </a:r>
            <a:r>
              <a:rPr lang="en-GB" dirty="0"/>
              <a:t>) will determine the input impedance. Smaller collector currents and higher </a:t>
            </a:r>
            <a:r>
              <a:rPr lang="el-GR" dirty="0"/>
              <a:t>β</a:t>
            </a:r>
            <a:r>
              <a:rPr lang="en-GB" b="1" dirty="0"/>
              <a:t> </a:t>
            </a:r>
            <a:r>
              <a:rPr lang="en-GB" dirty="0"/>
              <a:t>will yield higher input impedances.</a:t>
            </a:r>
          </a:p>
          <a:p>
            <a:endParaRPr lang="en-GB" dirty="0"/>
          </a:p>
          <a:p>
            <a:r>
              <a:rPr lang="en-GB" dirty="0"/>
              <a:t>In this example the current through R2 will be 3.05V / 18K = 0.17mA (or 170 microamps). That is significantly more than </a:t>
            </a:r>
            <a:r>
              <a:rPr lang="en-GB" dirty="0" err="1"/>
              <a:t>Ib</a:t>
            </a:r>
            <a:r>
              <a:rPr lang="en-GB" dirty="0"/>
              <a:t> for any usual modern general purpose transistor, so our assumption to ignore </a:t>
            </a:r>
            <a:r>
              <a:rPr lang="en-GB" dirty="0" err="1"/>
              <a:t>Ib</a:t>
            </a:r>
            <a:r>
              <a:rPr lang="en-GB" dirty="0"/>
              <a:t> is justified.</a:t>
            </a:r>
          </a:p>
          <a:p>
            <a:endParaRPr lang="en-GB" dirty="0"/>
          </a:p>
          <a:p>
            <a:r>
              <a:rPr lang="en-GB" dirty="0"/>
              <a:t>Now that we know the current through R1 and R2, we can calculate R1 to be (9V – 3.05V) / 0.17mA. That’s around 35K, so we can pick 33K, then recalculate the bias point and collector current to make sure it matches our design requirements.</a:t>
            </a:r>
          </a:p>
        </p:txBody>
      </p:sp>
      <p:sp>
        <p:nvSpPr>
          <p:cNvPr id="4" name="Slide Number Placeholder 3"/>
          <p:cNvSpPr>
            <a:spLocks noGrp="1"/>
          </p:cNvSpPr>
          <p:nvPr>
            <p:ph type="sldNum" sz="quarter" idx="5"/>
          </p:nvPr>
        </p:nvSpPr>
        <p:spPr/>
        <p:txBody>
          <a:bodyPr/>
          <a:lstStyle/>
          <a:p>
            <a:fld id="{CDFE6F24-4DCB-4E38-BBCB-1D0799DCFECB}" type="slidenum">
              <a:rPr lang="en-GB" smtClean="0"/>
              <a:t>6</a:t>
            </a:fld>
            <a:endParaRPr lang="en-GB"/>
          </a:p>
        </p:txBody>
      </p:sp>
    </p:spTree>
    <p:extLst>
      <p:ext uri="{BB962C8B-B14F-4D97-AF65-F5344CB8AC3E}">
        <p14:creationId xmlns:p14="http://schemas.microsoft.com/office/powerpoint/2010/main" val="23920041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recalculate the bias points:</a:t>
            </a:r>
          </a:p>
          <a:p>
            <a:r>
              <a:rPr lang="en-GB" dirty="0" err="1"/>
              <a:t>Vb</a:t>
            </a:r>
            <a:r>
              <a:rPr lang="en-GB" dirty="0"/>
              <a:t> = </a:t>
            </a:r>
            <a:r>
              <a:rPr lang="en-GB" dirty="0" err="1"/>
              <a:t>Vcc</a:t>
            </a:r>
            <a:r>
              <a:rPr lang="en-GB" dirty="0"/>
              <a:t> x R2 / (R1 + R2) = 3.17V.</a:t>
            </a:r>
          </a:p>
          <a:p>
            <a:r>
              <a:rPr lang="en-GB" dirty="0" err="1"/>
              <a:t>Ve</a:t>
            </a:r>
            <a:r>
              <a:rPr lang="en-GB" dirty="0"/>
              <a:t> = </a:t>
            </a:r>
            <a:r>
              <a:rPr lang="en-GB" dirty="0" err="1"/>
              <a:t>Vb</a:t>
            </a:r>
            <a:r>
              <a:rPr lang="en-GB" dirty="0"/>
              <a:t> – 0.65V = 2.52V</a:t>
            </a:r>
          </a:p>
          <a:p>
            <a:r>
              <a:rPr lang="en-GB" dirty="0" err="1"/>
              <a:t>Ic</a:t>
            </a:r>
            <a:r>
              <a:rPr lang="en-GB" dirty="0"/>
              <a:t> = </a:t>
            </a:r>
            <a:r>
              <a:rPr lang="en-GB" dirty="0" err="1"/>
              <a:t>Ie</a:t>
            </a:r>
            <a:r>
              <a:rPr lang="en-GB" dirty="0"/>
              <a:t> = 2.52V / 2.4K = 1.05mA</a:t>
            </a:r>
          </a:p>
          <a:p>
            <a:r>
              <a:rPr lang="en-GB" dirty="0"/>
              <a:t>These are close to the design values.</a:t>
            </a:r>
          </a:p>
          <a:p>
            <a:endParaRPr lang="en-GB" dirty="0"/>
          </a:p>
          <a:p>
            <a:r>
              <a:rPr lang="en-GB" dirty="0"/>
              <a:t>The voltage at the emitter is around 2.5V, so the transistor will saturate if its collector voltage drops to </a:t>
            </a:r>
            <a:r>
              <a:rPr lang="en-GB" dirty="0" err="1"/>
              <a:t>Ve</a:t>
            </a:r>
            <a:r>
              <a:rPr lang="en-GB" dirty="0"/>
              <a:t> + </a:t>
            </a:r>
            <a:r>
              <a:rPr lang="en-GB" dirty="0" err="1"/>
              <a:t>Vce</a:t>
            </a:r>
            <a:r>
              <a:rPr lang="en-GB" dirty="0"/>
              <a:t>(sat) = 2.5V + 0.2V = 2.7V.</a:t>
            </a:r>
          </a:p>
          <a:p>
            <a:r>
              <a:rPr lang="en-GB" dirty="0"/>
              <a:t>We will want to set the voltage at the collector to about half-way between </a:t>
            </a:r>
            <a:r>
              <a:rPr lang="en-GB" dirty="0" err="1"/>
              <a:t>Vcc</a:t>
            </a:r>
            <a:r>
              <a:rPr lang="en-GB" dirty="0"/>
              <a:t> and 2.7V, so that’s around 5.9V. That looks reasonable: we drop around 1/3 of </a:t>
            </a:r>
            <a:r>
              <a:rPr lang="en-GB" dirty="0" err="1"/>
              <a:t>Vcc</a:t>
            </a:r>
            <a:r>
              <a:rPr lang="en-GB" dirty="0"/>
              <a:t> across each of the emitter resistor, the transistor and the collector resistor.</a:t>
            </a:r>
          </a:p>
          <a:p>
            <a:r>
              <a:rPr lang="en-GB" dirty="0"/>
              <a:t>So R3 = (9V – 5.9V) / 1.05mA = 3K, and we can select 2.7K.</a:t>
            </a:r>
          </a:p>
          <a:p>
            <a:endParaRPr lang="en-GB" dirty="0"/>
          </a:p>
          <a:p>
            <a:r>
              <a:rPr lang="en-GB" dirty="0"/>
              <a:t>I built the circuit and measured the voltages at emitter, base and collector, and marked them on the diagram. Changing the transistor didn’t alter them noticeably. Altering the supply voltage scaled the values fairly linearly.</a:t>
            </a:r>
          </a:p>
          <a:p>
            <a:endParaRPr lang="en-GB" dirty="0"/>
          </a:p>
          <a:p>
            <a:r>
              <a:rPr lang="en-GB" dirty="0"/>
              <a:t>Since re is &lt;&lt; R4, the voltage gain of the circuit is R3 / R4 = 2.7K / 2.4K = 1.125. That gives very good dc stability, but isn’t much use for amplifying ac.</a:t>
            </a:r>
          </a:p>
        </p:txBody>
      </p:sp>
      <p:sp>
        <p:nvSpPr>
          <p:cNvPr id="4" name="Slide Number Placeholder 3"/>
          <p:cNvSpPr>
            <a:spLocks noGrp="1"/>
          </p:cNvSpPr>
          <p:nvPr>
            <p:ph type="sldNum" sz="quarter" idx="5"/>
          </p:nvPr>
        </p:nvSpPr>
        <p:spPr/>
        <p:txBody>
          <a:bodyPr/>
          <a:lstStyle/>
          <a:p>
            <a:fld id="{CDFE6F24-4DCB-4E38-BBCB-1D0799DCFECB}" type="slidenum">
              <a:rPr lang="en-GB" smtClean="0"/>
              <a:t>7</a:t>
            </a:fld>
            <a:endParaRPr lang="en-GB"/>
          </a:p>
        </p:txBody>
      </p:sp>
    </p:spTree>
    <p:extLst>
      <p:ext uri="{BB962C8B-B14F-4D97-AF65-F5344CB8AC3E}">
        <p14:creationId xmlns:p14="http://schemas.microsoft.com/office/powerpoint/2010/main" val="31359858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To increase the ac gain, we could bypass the emitter resistor R4 with a capacitor large enough that re remains the only significant resistance at frequencies of interest, but that would leave the gain strongly dependant on re and re-introduce all of the distortion that we removed when adding R4.</a:t>
            </a:r>
          </a:p>
          <a:p>
            <a:endParaRPr lang="en-GB" dirty="0"/>
          </a:p>
          <a:p>
            <a:r>
              <a:rPr lang="en-GB" dirty="0"/>
              <a:t>A good compromise between gain and distortion is to split the emitter resistor and only bypass one part of it. The circuit now has a smaller R4, which increases the gain, but R4 cannot be so small that the changes in re become significant and cause distortion.</a:t>
            </a:r>
          </a:p>
          <a:p>
            <a:r>
              <a:rPr lang="en-GB" dirty="0"/>
              <a:t>At </a:t>
            </a:r>
            <a:r>
              <a:rPr lang="en-GB" dirty="0" err="1"/>
              <a:t>Ic</a:t>
            </a:r>
            <a:r>
              <a:rPr lang="en-GB" dirty="0"/>
              <a:t> = 1.1mA, re = 23R, so we could choose R4 to be 110R, which is about 5 times as much. Smaller values would increase gain, but also distortion. To maintain the dc bias points we want R4 + R5 to be 2.4K as was used previously. So set R5 = 2.2K.</a:t>
            </a:r>
          </a:p>
          <a:p>
            <a:endParaRPr lang="en-GB" dirty="0"/>
          </a:p>
          <a:p>
            <a:r>
              <a:rPr lang="en-GB" dirty="0"/>
              <a:t>The ac gain is R3 / (R4 + re) = 2.7K / (110R + 23R) which is about 20, a much more useful value.</a:t>
            </a:r>
          </a:p>
          <a:p>
            <a:endParaRPr lang="en-GB" dirty="0"/>
          </a:p>
          <a:p>
            <a:r>
              <a:rPr lang="en-GB" dirty="0"/>
              <a:t>The bypass capacitor has to have a reactance at frequencies of interest much smaller than R4, so that neither the capacitor nor R5 has any effect on the gain. If we are dealing with audio amplification, we will want the gain to remain substantially flat from 20Hz to 20KHz.</a:t>
            </a:r>
          </a:p>
          <a:p>
            <a:r>
              <a:rPr lang="en-GB" dirty="0"/>
              <a:t>If we set the lower -3dB frequency to be 10Hz, then C2 = 1 / 2</a:t>
            </a:r>
            <a:r>
              <a:rPr lang="el-GR" dirty="0"/>
              <a:t>π</a:t>
            </a:r>
            <a:r>
              <a:rPr lang="en-GB" dirty="0"/>
              <a:t>.f.(R4) = 1/ 2</a:t>
            </a:r>
            <a:r>
              <a:rPr lang="el-GR" dirty="0"/>
              <a:t>π</a:t>
            </a:r>
            <a:r>
              <a:rPr lang="en-GB" dirty="0"/>
              <a:t>.10Hz.110R = 144</a:t>
            </a:r>
            <a:r>
              <a:rPr lang="el-GR" dirty="0"/>
              <a:t>μ</a:t>
            </a:r>
            <a:r>
              <a:rPr lang="en-GB" dirty="0"/>
              <a:t>F. We can use 150</a:t>
            </a:r>
            <a:r>
              <a:rPr lang="el-GR" dirty="0"/>
              <a:t>μ</a:t>
            </a:r>
            <a:r>
              <a:rPr lang="en-GB" dirty="0"/>
              <a:t>F.</a:t>
            </a:r>
          </a:p>
          <a:p>
            <a:endParaRPr lang="en-GB" dirty="0"/>
          </a:p>
          <a:p>
            <a:r>
              <a:rPr lang="en-GB" dirty="0"/>
              <a:t>The input impedance at audio frequencies will be the parallel combination of R1, R2 and the input impedance of the transistor looked at from the base, which is </a:t>
            </a:r>
            <a:r>
              <a:rPr lang="el-GR" dirty="0"/>
              <a:t>β</a:t>
            </a:r>
            <a:r>
              <a:rPr lang="en-GB" dirty="0"/>
              <a:t> times the emitter resistance. That becomes 33K || 18K || 500x110R = 9.6K typically. However that will be reduced a little if the transistor </a:t>
            </a:r>
            <a:r>
              <a:rPr lang="el-GR" dirty="0"/>
              <a:t>β</a:t>
            </a:r>
            <a:r>
              <a:rPr lang="en-GB" dirty="0"/>
              <a:t> is lower, so we might design for a Zin of at worst 5K.</a:t>
            </a:r>
          </a:p>
          <a:p>
            <a:r>
              <a:rPr lang="en-GB" dirty="0"/>
              <a:t>The input capacitor C1 can now be calculated to be 1 / 2</a:t>
            </a:r>
            <a:r>
              <a:rPr lang="el-GR" dirty="0"/>
              <a:t>π</a:t>
            </a:r>
            <a:r>
              <a:rPr lang="en-GB" dirty="0"/>
              <a:t>.f.(Zin) = 1 / 2</a:t>
            </a:r>
            <a:r>
              <a:rPr lang="el-GR" dirty="0"/>
              <a:t>π</a:t>
            </a:r>
            <a:r>
              <a:rPr lang="en-GB" dirty="0"/>
              <a:t>.10Hz.5K = 3.2</a:t>
            </a:r>
            <a:r>
              <a:rPr lang="el-GR" dirty="0"/>
              <a:t>μ</a:t>
            </a:r>
            <a:r>
              <a:rPr lang="en-GB" dirty="0"/>
              <a:t>F. We can use 3.3</a:t>
            </a:r>
            <a:r>
              <a:rPr lang="el-GR" dirty="0"/>
              <a:t>μ</a:t>
            </a:r>
            <a:r>
              <a:rPr lang="en-GB" dirty="0"/>
              <a:t>F for a -3dB frequency of no more than 10Hz.</a:t>
            </a:r>
          </a:p>
        </p:txBody>
      </p:sp>
      <p:sp>
        <p:nvSpPr>
          <p:cNvPr id="4" name="Slide Number Placeholder 3"/>
          <p:cNvSpPr>
            <a:spLocks noGrp="1"/>
          </p:cNvSpPr>
          <p:nvPr>
            <p:ph type="sldNum" sz="quarter" idx="5"/>
          </p:nvPr>
        </p:nvSpPr>
        <p:spPr/>
        <p:txBody>
          <a:bodyPr/>
          <a:lstStyle/>
          <a:p>
            <a:fld id="{CDFE6F24-4DCB-4E38-BBCB-1D0799DCFECB}" type="slidenum">
              <a:rPr lang="en-GB" smtClean="0"/>
              <a:t>8</a:t>
            </a:fld>
            <a:endParaRPr lang="en-GB"/>
          </a:p>
        </p:txBody>
      </p:sp>
    </p:spTree>
    <p:extLst>
      <p:ext uri="{BB962C8B-B14F-4D97-AF65-F5344CB8AC3E}">
        <p14:creationId xmlns:p14="http://schemas.microsoft.com/office/powerpoint/2010/main" val="32806879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is the </a:t>
            </a:r>
            <a:r>
              <a:rPr lang="en-GB" dirty="0" err="1"/>
              <a:t>LTSpice</a:t>
            </a:r>
            <a:r>
              <a:rPr lang="en-GB" dirty="0"/>
              <a:t> simulation of the design that we derived, along with the parameters calculated by the simulator.</a:t>
            </a:r>
          </a:p>
          <a:p>
            <a:endParaRPr lang="en-GB" dirty="0"/>
          </a:p>
          <a:p>
            <a:r>
              <a:rPr lang="en-GB" dirty="0"/>
              <a:t>These are very close to our design values and as a bonus show a very impressive noise figure of 1.47nV/√Hz referred to the input for frequencies where flicker noise (1/f noise or pink noise) is insignificant.</a:t>
            </a:r>
          </a:p>
          <a:p>
            <a:endParaRPr lang="en-GB" dirty="0"/>
          </a:p>
          <a:p>
            <a:r>
              <a:rPr lang="en-GB" dirty="0"/>
              <a:t>The output impedance is, as expected, equal to the collector resistor, 2.7K.</a:t>
            </a:r>
          </a:p>
        </p:txBody>
      </p:sp>
      <p:sp>
        <p:nvSpPr>
          <p:cNvPr id="4" name="Slide Number Placeholder 3"/>
          <p:cNvSpPr>
            <a:spLocks noGrp="1"/>
          </p:cNvSpPr>
          <p:nvPr>
            <p:ph type="sldNum" sz="quarter" idx="5"/>
          </p:nvPr>
        </p:nvSpPr>
        <p:spPr/>
        <p:txBody>
          <a:bodyPr/>
          <a:lstStyle/>
          <a:p>
            <a:fld id="{CDFE6F24-4DCB-4E38-BBCB-1D0799DCFECB}" type="slidenum">
              <a:rPr lang="en-GB" smtClean="0"/>
              <a:t>9</a:t>
            </a:fld>
            <a:endParaRPr lang="en-GB"/>
          </a:p>
        </p:txBody>
      </p:sp>
    </p:spTree>
    <p:extLst>
      <p:ext uri="{BB962C8B-B14F-4D97-AF65-F5344CB8AC3E}">
        <p14:creationId xmlns:p14="http://schemas.microsoft.com/office/powerpoint/2010/main" val="41487156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0B5057-E983-4375-B118-76BB4B33B37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1EB8CB78-BCBB-4029-AB75-1B89C6AA275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9DA74CB7-A61F-4FF6-9A6C-FF9E96F86DE3}"/>
              </a:ext>
            </a:extLst>
          </p:cNvPr>
          <p:cNvSpPr>
            <a:spLocks noGrp="1"/>
          </p:cNvSpPr>
          <p:nvPr>
            <p:ph type="dt" sz="half" idx="10"/>
          </p:nvPr>
        </p:nvSpPr>
        <p:spPr/>
        <p:txBody>
          <a:bodyPr/>
          <a:lstStyle/>
          <a:p>
            <a:fld id="{71E9BFCA-ECB1-4680-86B9-75C202D4B05F}" type="datetimeFigureOut">
              <a:rPr lang="en-GB" smtClean="0"/>
              <a:t>11/04/2022</a:t>
            </a:fld>
            <a:endParaRPr lang="en-GB"/>
          </a:p>
        </p:txBody>
      </p:sp>
      <p:sp>
        <p:nvSpPr>
          <p:cNvPr id="5" name="Footer Placeholder 4">
            <a:extLst>
              <a:ext uri="{FF2B5EF4-FFF2-40B4-BE49-F238E27FC236}">
                <a16:creationId xmlns:a16="http://schemas.microsoft.com/office/drawing/2014/main" id="{99033B38-EA60-4545-8EA5-2DCCB7AD160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25380B6-74C6-4384-9A7E-84885027AB89}"/>
              </a:ext>
            </a:extLst>
          </p:cNvPr>
          <p:cNvSpPr>
            <a:spLocks noGrp="1"/>
          </p:cNvSpPr>
          <p:nvPr>
            <p:ph type="sldNum" sz="quarter" idx="12"/>
          </p:nvPr>
        </p:nvSpPr>
        <p:spPr/>
        <p:txBody>
          <a:bodyPr/>
          <a:lstStyle/>
          <a:p>
            <a:fld id="{F5273E38-BE53-4C64-8E04-468B19DF7B9A}" type="slidenum">
              <a:rPr lang="en-GB" smtClean="0"/>
              <a:t>‹#›</a:t>
            </a:fld>
            <a:endParaRPr lang="en-GB"/>
          </a:p>
        </p:txBody>
      </p:sp>
    </p:spTree>
    <p:extLst>
      <p:ext uri="{BB962C8B-B14F-4D97-AF65-F5344CB8AC3E}">
        <p14:creationId xmlns:p14="http://schemas.microsoft.com/office/powerpoint/2010/main" val="9370972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369E6B-F071-4C01-834D-67E855EE663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0B17B6BD-005B-493A-8E07-0F1728CA090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GB"/>
          </a:p>
        </p:txBody>
      </p:sp>
      <p:sp>
        <p:nvSpPr>
          <p:cNvPr id="4" name="Text Placeholder 3">
            <a:extLst>
              <a:ext uri="{FF2B5EF4-FFF2-40B4-BE49-F238E27FC236}">
                <a16:creationId xmlns:a16="http://schemas.microsoft.com/office/drawing/2014/main" id="{03CBAE1B-8D32-44F8-8E37-60D16E91A84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767FB17-CFCA-4ADD-A1E1-049E0C8F0EB9}"/>
              </a:ext>
            </a:extLst>
          </p:cNvPr>
          <p:cNvSpPr>
            <a:spLocks noGrp="1"/>
          </p:cNvSpPr>
          <p:nvPr>
            <p:ph type="dt" sz="half" idx="10"/>
          </p:nvPr>
        </p:nvSpPr>
        <p:spPr/>
        <p:txBody>
          <a:bodyPr/>
          <a:lstStyle/>
          <a:p>
            <a:fld id="{71E9BFCA-ECB1-4680-86B9-75C202D4B05F}" type="datetimeFigureOut">
              <a:rPr lang="en-GB" smtClean="0"/>
              <a:t>11/04/2022</a:t>
            </a:fld>
            <a:endParaRPr lang="en-GB"/>
          </a:p>
        </p:txBody>
      </p:sp>
      <p:sp>
        <p:nvSpPr>
          <p:cNvPr id="6" name="Footer Placeholder 5">
            <a:extLst>
              <a:ext uri="{FF2B5EF4-FFF2-40B4-BE49-F238E27FC236}">
                <a16:creationId xmlns:a16="http://schemas.microsoft.com/office/drawing/2014/main" id="{14AAF3B4-19BC-481D-AB18-241A12E850E9}"/>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B7328FA-8CBA-41C4-9DC3-1BFC70AE9F8A}"/>
              </a:ext>
            </a:extLst>
          </p:cNvPr>
          <p:cNvSpPr>
            <a:spLocks noGrp="1"/>
          </p:cNvSpPr>
          <p:nvPr>
            <p:ph type="sldNum" sz="quarter" idx="12"/>
          </p:nvPr>
        </p:nvSpPr>
        <p:spPr/>
        <p:txBody>
          <a:bodyPr/>
          <a:lstStyle/>
          <a:p>
            <a:fld id="{F5273E38-BE53-4C64-8E04-468B19DF7B9A}" type="slidenum">
              <a:rPr lang="en-GB" smtClean="0"/>
              <a:t>‹#›</a:t>
            </a:fld>
            <a:endParaRPr lang="en-GB"/>
          </a:p>
        </p:txBody>
      </p:sp>
    </p:spTree>
    <p:extLst>
      <p:ext uri="{BB962C8B-B14F-4D97-AF65-F5344CB8AC3E}">
        <p14:creationId xmlns:p14="http://schemas.microsoft.com/office/powerpoint/2010/main" val="19910451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98E797-D92D-4C4E-95F9-2C565384904D}"/>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81245B1C-CB24-45AC-A952-EF2FAB2FC08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5C92E2A-CEF6-4D30-852C-44A3667E0DD5}"/>
              </a:ext>
            </a:extLst>
          </p:cNvPr>
          <p:cNvSpPr>
            <a:spLocks noGrp="1"/>
          </p:cNvSpPr>
          <p:nvPr>
            <p:ph type="dt" sz="half" idx="10"/>
          </p:nvPr>
        </p:nvSpPr>
        <p:spPr/>
        <p:txBody>
          <a:bodyPr/>
          <a:lstStyle/>
          <a:p>
            <a:fld id="{71E9BFCA-ECB1-4680-86B9-75C202D4B05F}" type="datetimeFigureOut">
              <a:rPr lang="en-GB" smtClean="0"/>
              <a:t>11/04/2022</a:t>
            </a:fld>
            <a:endParaRPr lang="en-GB"/>
          </a:p>
        </p:txBody>
      </p:sp>
      <p:sp>
        <p:nvSpPr>
          <p:cNvPr id="5" name="Footer Placeholder 4">
            <a:extLst>
              <a:ext uri="{FF2B5EF4-FFF2-40B4-BE49-F238E27FC236}">
                <a16:creationId xmlns:a16="http://schemas.microsoft.com/office/drawing/2014/main" id="{6C9B26B8-DE18-4D6A-87C4-CA3FA55224F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9835FF5-BEA1-423F-83A3-53B18B2387F5}"/>
              </a:ext>
            </a:extLst>
          </p:cNvPr>
          <p:cNvSpPr>
            <a:spLocks noGrp="1"/>
          </p:cNvSpPr>
          <p:nvPr>
            <p:ph type="sldNum" sz="quarter" idx="12"/>
          </p:nvPr>
        </p:nvSpPr>
        <p:spPr/>
        <p:txBody>
          <a:bodyPr/>
          <a:lstStyle/>
          <a:p>
            <a:fld id="{F5273E38-BE53-4C64-8E04-468B19DF7B9A}" type="slidenum">
              <a:rPr lang="en-GB" smtClean="0"/>
              <a:t>‹#›</a:t>
            </a:fld>
            <a:endParaRPr lang="en-GB"/>
          </a:p>
        </p:txBody>
      </p:sp>
    </p:spTree>
    <p:extLst>
      <p:ext uri="{BB962C8B-B14F-4D97-AF65-F5344CB8AC3E}">
        <p14:creationId xmlns:p14="http://schemas.microsoft.com/office/powerpoint/2010/main" val="388260782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B010CD7-903A-4862-B49E-930F1775F8B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F7E9B7EB-9CC7-4D98-9638-36D60693761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4FDEA77-55FD-467A-8E34-2EAAD85C3EBB}"/>
              </a:ext>
            </a:extLst>
          </p:cNvPr>
          <p:cNvSpPr>
            <a:spLocks noGrp="1"/>
          </p:cNvSpPr>
          <p:nvPr>
            <p:ph type="dt" sz="half" idx="10"/>
          </p:nvPr>
        </p:nvSpPr>
        <p:spPr/>
        <p:txBody>
          <a:bodyPr/>
          <a:lstStyle/>
          <a:p>
            <a:fld id="{71E9BFCA-ECB1-4680-86B9-75C202D4B05F}" type="datetimeFigureOut">
              <a:rPr lang="en-GB" smtClean="0"/>
              <a:t>11/04/2022</a:t>
            </a:fld>
            <a:endParaRPr lang="en-GB"/>
          </a:p>
        </p:txBody>
      </p:sp>
      <p:sp>
        <p:nvSpPr>
          <p:cNvPr id="5" name="Footer Placeholder 4">
            <a:extLst>
              <a:ext uri="{FF2B5EF4-FFF2-40B4-BE49-F238E27FC236}">
                <a16:creationId xmlns:a16="http://schemas.microsoft.com/office/drawing/2014/main" id="{DE989187-2990-4836-91C7-AD335D467FA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91DC969-459F-460F-8E19-F07506D074FC}"/>
              </a:ext>
            </a:extLst>
          </p:cNvPr>
          <p:cNvSpPr>
            <a:spLocks noGrp="1"/>
          </p:cNvSpPr>
          <p:nvPr>
            <p:ph type="sldNum" sz="quarter" idx="12"/>
          </p:nvPr>
        </p:nvSpPr>
        <p:spPr/>
        <p:txBody>
          <a:bodyPr/>
          <a:lstStyle/>
          <a:p>
            <a:fld id="{F5273E38-BE53-4C64-8E04-468B19DF7B9A}" type="slidenum">
              <a:rPr lang="en-GB" smtClean="0"/>
              <a:t>‹#›</a:t>
            </a:fld>
            <a:endParaRPr lang="en-GB"/>
          </a:p>
        </p:txBody>
      </p:sp>
    </p:spTree>
    <p:extLst>
      <p:ext uri="{BB962C8B-B14F-4D97-AF65-F5344CB8AC3E}">
        <p14:creationId xmlns:p14="http://schemas.microsoft.com/office/powerpoint/2010/main" val="30696662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9D7149-1E41-45FD-A8B6-D2D578364ECB}"/>
              </a:ext>
            </a:extLst>
          </p:cNvPr>
          <p:cNvSpPr>
            <a:spLocks noGrp="1"/>
          </p:cNvSpPr>
          <p:nvPr>
            <p:ph type="title"/>
          </p:nvPr>
        </p:nvSpPr>
        <p:spPr>
          <a:xfrm>
            <a:off x="838200" y="0"/>
            <a:ext cx="10515600" cy="585043"/>
          </a:xfrm>
        </p:spPr>
        <p:txBody>
          <a:bodyPr/>
          <a:lstStyle/>
          <a:p>
            <a:r>
              <a:rPr lang="en-US"/>
              <a:t>Click to edit Master title style</a:t>
            </a:r>
            <a:endParaRPr lang="en-GB" dirty="0"/>
          </a:p>
        </p:txBody>
      </p:sp>
      <p:sp>
        <p:nvSpPr>
          <p:cNvPr id="7" name="Picture Placeholder 6">
            <a:extLst>
              <a:ext uri="{FF2B5EF4-FFF2-40B4-BE49-F238E27FC236}">
                <a16:creationId xmlns:a16="http://schemas.microsoft.com/office/drawing/2014/main" id="{3D44747B-3A39-4FB8-ACD1-032B773AB6DA}"/>
              </a:ext>
            </a:extLst>
          </p:cNvPr>
          <p:cNvSpPr>
            <a:spLocks noGrp="1"/>
          </p:cNvSpPr>
          <p:nvPr>
            <p:ph type="pic" sz="quarter" idx="10"/>
          </p:nvPr>
        </p:nvSpPr>
        <p:spPr>
          <a:xfrm>
            <a:off x="0" y="585788"/>
            <a:ext cx="12192000" cy="6272212"/>
          </a:xfrm>
        </p:spPr>
        <p:txBody>
          <a:bodyPr/>
          <a:lstStyle/>
          <a:p>
            <a:r>
              <a:rPr lang="en-US"/>
              <a:t>Click icon to add picture</a:t>
            </a:r>
            <a:endParaRPr lang="en-GB"/>
          </a:p>
        </p:txBody>
      </p:sp>
    </p:spTree>
    <p:extLst>
      <p:ext uri="{BB962C8B-B14F-4D97-AF65-F5344CB8AC3E}">
        <p14:creationId xmlns:p14="http://schemas.microsoft.com/office/powerpoint/2010/main" val="40802086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7CD619-8722-4E0F-8EDB-8DB863E39616}"/>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B492E420-1F50-4F88-9031-998220C2490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CCD461FD-0F12-4B59-B4C5-3589D4435E1F}"/>
              </a:ext>
            </a:extLst>
          </p:cNvPr>
          <p:cNvSpPr>
            <a:spLocks noGrp="1"/>
          </p:cNvSpPr>
          <p:nvPr>
            <p:ph type="dt" sz="half" idx="10"/>
          </p:nvPr>
        </p:nvSpPr>
        <p:spPr/>
        <p:txBody>
          <a:bodyPr/>
          <a:lstStyle/>
          <a:p>
            <a:fld id="{71E9BFCA-ECB1-4680-86B9-75C202D4B05F}" type="datetimeFigureOut">
              <a:rPr lang="en-GB" smtClean="0"/>
              <a:t>11/04/2022</a:t>
            </a:fld>
            <a:endParaRPr lang="en-GB"/>
          </a:p>
        </p:txBody>
      </p:sp>
      <p:sp>
        <p:nvSpPr>
          <p:cNvPr id="5" name="Footer Placeholder 4">
            <a:extLst>
              <a:ext uri="{FF2B5EF4-FFF2-40B4-BE49-F238E27FC236}">
                <a16:creationId xmlns:a16="http://schemas.microsoft.com/office/drawing/2014/main" id="{BC9205C0-001F-4459-99F3-5CE6CA34E45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B51332E-E60B-4714-98DA-70EE3E91B613}"/>
              </a:ext>
            </a:extLst>
          </p:cNvPr>
          <p:cNvSpPr>
            <a:spLocks noGrp="1"/>
          </p:cNvSpPr>
          <p:nvPr>
            <p:ph type="sldNum" sz="quarter" idx="12"/>
          </p:nvPr>
        </p:nvSpPr>
        <p:spPr/>
        <p:txBody>
          <a:bodyPr/>
          <a:lstStyle/>
          <a:p>
            <a:fld id="{F5273E38-BE53-4C64-8E04-468B19DF7B9A}" type="slidenum">
              <a:rPr lang="en-GB" smtClean="0"/>
              <a:t>‹#›</a:t>
            </a:fld>
            <a:endParaRPr lang="en-GB"/>
          </a:p>
        </p:txBody>
      </p:sp>
    </p:spTree>
    <p:extLst>
      <p:ext uri="{BB962C8B-B14F-4D97-AF65-F5344CB8AC3E}">
        <p14:creationId xmlns:p14="http://schemas.microsoft.com/office/powerpoint/2010/main" val="1670487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133F7-80D2-424D-81B5-33DC835F977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4A120A1C-AA40-4A38-A1D4-297BB1C73CD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C624F19-DDB8-4347-AF3A-21533A04FACE}"/>
              </a:ext>
            </a:extLst>
          </p:cNvPr>
          <p:cNvSpPr>
            <a:spLocks noGrp="1"/>
          </p:cNvSpPr>
          <p:nvPr>
            <p:ph type="dt" sz="half" idx="10"/>
          </p:nvPr>
        </p:nvSpPr>
        <p:spPr/>
        <p:txBody>
          <a:bodyPr/>
          <a:lstStyle/>
          <a:p>
            <a:fld id="{71E9BFCA-ECB1-4680-86B9-75C202D4B05F}" type="datetimeFigureOut">
              <a:rPr lang="en-GB" smtClean="0"/>
              <a:t>11/04/2022</a:t>
            </a:fld>
            <a:endParaRPr lang="en-GB"/>
          </a:p>
        </p:txBody>
      </p:sp>
      <p:sp>
        <p:nvSpPr>
          <p:cNvPr id="5" name="Footer Placeholder 4">
            <a:extLst>
              <a:ext uri="{FF2B5EF4-FFF2-40B4-BE49-F238E27FC236}">
                <a16:creationId xmlns:a16="http://schemas.microsoft.com/office/drawing/2014/main" id="{BC790C3D-4662-421A-B351-579B099B30E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7C2E60CA-76C1-4378-AB7F-178D4E130928}"/>
              </a:ext>
            </a:extLst>
          </p:cNvPr>
          <p:cNvSpPr>
            <a:spLocks noGrp="1"/>
          </p:cNvSpPr>
          <p:nvPr>
            <p:ph type="sldNum" sz="quarter" idx="12"/>
          </p:nvPr>
        </p:nvSpPr>
        <p:spPr/>
        <p:txBody>
          <a:bodyPr/>
          <a:lstStyle/>
          <a:p>
            <a:fld id="{F5273E38-BE53-4C64-8E04-468B19DF7B9A}" type="slidenum">
              <a:rPr lang="en-GB" smtClean="0"/>
              <a:t>‹#›</a:t>
            </a:fld>
            <a:endParaRPr lang="en-GB"/>
          </a:p>
        </p:txBody>
      </p:sp>
    </p:spTree>
    <p:extLst>
      <p:ext uri="{BB962C8B-B14F-4D97-AF65-F5344CB8AC3E}">
        <p14:creationId xmlns:p14="http://schemas.microsoft.com/office/powerpoint/2010/main" val="22838740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061CC1-81B9-4827-B9B3-2D314702C8E7}"/>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90EBE2D-5D62-45C6-A317-9F78A8BD4BD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82AB8A21-F06A-4B41-91C0-DAD1355D9C7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92957D22-BC69-421B-868C-9C1A3380B296}"/>
              </a:ext>
            </a:extLst>
          </p:cNvPr>
          <p:cNvSpPr>
            <a:spLocks noGrp="1"/>
          </p:cNvSpPr>
          <p:nvPr>
            <p:ph type="dt" sz="half" idx="10"/>
          </p:nvPr>
        </p:nvSpPr>
        <p:spPr/>
        <p:txBody>
          <a:bodyPr/>
          <a:lstStyle/>
          <a:p>
            <a:fld id="{71E9BFCA-ECB1-4680-86B9-75C202D4B05F}" type="datetimeFigureOut">
              <a:rPr lang="en-GB" smtClean="0"/>
              <a:t>11/04/2022</a:t>
            </a:fld>
            <a:endParaRPr lang="en-GB"/>
          </a:p>
        </p:txBody>
      </p:sp>
      <p:sp>
        <p:nvSpPr>
          <p:cNvPr id="6" name="Footer Placeholder 5">
            <a:extLst>
              <a:ext uri="{FF2B5EF4-FFF2-40B4-BE49-F238E27FC236}">
                <a16:creationId xmlns:a16="http://schemas.microsoft.com/office/drawing/2014/main" id="{B6AF05E1-B6C7-4CA2-B8DB-D65C5199517F}"/>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58C11DD9-8692-4BB0-A33B-A5161592151B}"/>
              </a:ext>
            </a:extLst>
          </p:cNvPr>
          <p:cNvSpPr>
            <a:spLocks noGrp="1"/>
          </p:cNvSpPr>
          <p:nvPr>
            <p:ph type="sldNum" sz="quarter" idx="12"/>
          </p:nvPr>
        </p:nvSpPr>
        <p:spPr/>
        <p:txBody>
          <a:bodyPr/>
          <a:lstStyle/>
          <a:p>
            <a:fld id="{F5273E38-BE53-4C64-8E04-468B19DF7B9A}" type="slidenum">
              <a:rPr lang="en-GB" smtClean="0"/>
              <a:t>‹#›</a:t>
            </a:fld>
            <a:endParaRPr lang="en-GB"/>
          </a:p>
        </p:txBody>
      </p:sp>
    </p:spTree>
    <p:extLst>
      <p:ext uri="{BB962C8B-B14F-4D97-AF65-F5344CB8AC3E}">
        <p14:creationId xmlns:p14="http://schemas.microsoft.com/office/powerpoint/2010/main" val="30065551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EF1ABB-2D41-4F4B-A0E6-14F936A609C5}"/>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F285C4D5-19ED-4F09-A692-54CB4DA6697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B373B60-41D4-4B7B-B3AF-A56788090A6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308145BB-E47C-4682-B2B5-2FDCBF5CC28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697A106-DF00-4E7B-8DC9-2C1EBF6E4BC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63B787DF-16ED-4D71-B6FE-CF2F04AD803F}"/>
              </a:ext>
            </a:extLst>
          </p:cNvPr>
          <p:cNvSpPr>
            <a:spLocks noGrp="1"/>
          </p:cNvSpPr>
          <p:nvPr>
            <p:ph type="dt" sz="half" idx="10"/>
          </p:nvPr>
        </p:nvSpPr>
        <p:spPr/>
        <p:txBody>
          <a:bodyPr/>
          <a:lstStyle/>
          <a:p>
            <a:fld id="{71E9BFCA-ECB1-4680-86B9-75C202D4B05F}" type="datetimeFigureOut">
              <a:rPr lang="en-GB" smtClean="0"/>
              <a:t>11/04/2022</a:t>
            </a:fld>
            <a:endParaRPr lang="en-GB"/>
          </a:p>
        </p:txBody>
      </p:sp>
      <p:sp>
        <p:nvSpPr>
          <p:cNvPr id="8" name="Footer Placeholder 7">
            <a:extLst>
              <a:ext uri="{FF2B5EF4-FFF2-40B4-BE49-F238E27FC236}">
                <a16:creationId xmlns:a16="http://schemas.microsoft.com/office/drawing/2014/main" id="{FCC3D175-54FE-4A7C-A086-AD2890AC4F96}"/>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CB461B51-F83E-4A37-905D-182CA919CEF5}"/>
              </a:ext>
            </a:extLst>
          </p:cNvPr>
          <p:cNvSpPr>
            <a:spLocks noGrp="1"/>
          </p:cNvSpPr>
          <p:nvPr>
            <p:ph type="sldNum" sz="quarter" idx="12"/>
          </p:nvPr>
        </p:nvSpPr>
        <p:spPr/>
        <p:txBody>
          <a:bodyPr/>
          <a:lstStyle/>
          <a:p>
            <a:fld id="{F5273E38-BE53-4C64-8E04-468B19DF7B9A}" type="slidenum">
              <a:rPr lang="en-GB" smtClean="0"/>
              <a:t>‹#›</a:t>
            </a:fld>
            <a:endParaRPr lang="en-GB"/>
          </a:p>
        </p:txBody>
      </p:sp>
    </p:spTree>
    <p:extLst>
      <p:ext uri="{BB962C8B-B14F-4D97-AF65-F5344CB8AC3E}">
        <p14:creationId xmlns:p14="http://schemas.microsoft.com/office/powerpoint/2010/main" val="22236478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949351-50D6-46AC-892F-B4518B3CB6E9}"/>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9CB6DB03-1ADD-4B99-AF70-8FABC51A2611}"/>
              </a:ext>
            </a:extLst>
          </p:cNvPr>
          <p:cNvSpPr>
            <a:spLocks noGrp="1"/>
          </p:cNvSpPr>
          <p:nvPr>
            <p:ph type="dt" sz="half" idx="10"/>
          </p:nvPr>
        </p:nvSpPr>
        <p:spPr/>
        <p:txBody>
          <a:bodyPr/>
          <a:lstStyle/>
          <a:p>
            <a:fld id="{71E9BFCA-ECB1-4680-86B9-75C202D4B05F}" type="datetimeFigureOut">
              <a:rPr lang="en-GB" smtClean="0"/>
              <a:t>11/04/2022</a:t>
            </a:fld>
            <a:endParaRPr lang="en-GB"/>
          </a:p>
        </p:txBody>
      </p:sp>
      <p:sp>
        <p:nvSpPr>
          <p:cNvPr id="4" name="Footer Placeholder 3">
            <a:extLst>
              <a:ext uri="{FF2B5EF4-FFF2-40B4-BE49-F238E27FC236}">
                <a16:creationId xmlns:a16="http://schemas.microsoft.com/office/drawing/2014/main" id="{B1839033-338C-409A-A61F-4211D0DC4985}"/>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607A66AC-E5E9-443A-B3F3-D5CD230141EC}"/>
              </a:ext>
            </a:extLst>
          </p:cNvPr>
          <p:cNvSpPr>
            <a:spLocks noGrp="1"/>
          </p:cNvSpPr>
          <p:nvPr>
            <p:ph type="sldNum" sz="quarter" idx="12"/>
          </p:nvPr>
        </p:nvSpPr>
        <p:spPr/>
        <p:txBody>
          <a:bodyPr/>
          <a:lstStyle/>
          <a:p>
            <a:fld id="{F5273E38-BE53-4C64-8E04-468B19DF7B9A}" type="slidenum">
              <a:rPr lang="en-GB" smtClean="0"/>
              <a:t>‹#›</a:t>
            </a:fld>
            <a:endParaRPr lang="en-GB"/>
          </a:p>
        </p:txBody>
      </p:sp>
    </p:spTree>
    <p:extLst>
      <p:ext uri="{BB962C8B-B14F-4D97-AF65-F5344CB8AC3E}">
        <p14:creationId xmlns:p14="http://schemas.microsoft.com/office/powerpoint/2010/main" val="33835925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849E5FF-37FE-43C7-8EE5-5DD6FF06CF57}"/>
              </a:ext>
            </a:extLst>
          </p:cNvPr>
          <p:cNvSpPr>
            <a:spLocks noGrp="1"/>
          </p:cNvSpPr>
          <p:nvPr>
            <p:ph type="dt" sz="half" idx="10"/>
          </p:nvPr>
        </p:nvSpPr>
        <p:spPr/>
        <p:txBody>
          <a:bodyPr/>
          <a:lstStyle/>
          <a:p>
            <a:fld id="{71E9BFCA-ECB1-4680-86B9-75C202D4B05F}" type="datetimeFigureOut">
              <a:rPr lang="en-GB" smtClean="0"/>
              <a:t>11/04/2022</a:t>
            </a:fld>
            <a:endParaRPr lang="en-GB"/>
          </a:p>
        </p:txBody>
      </p:sp>
      <p:sp>
        <p:nvSpPr>
          <p:cNvPr id="3" name="Footer Placeholder 2">
            <a:extLst>
              <a:ext uri="{FF2B5EF4-FFF2-40B4-BE49-F238E27FC236}">
                <a16:creationId xmlns:a16="http://schemas.microsoft.com/office/drawing/2014/main" id="{8635C3EB-9B9F-4F58-A4AE-6B04AE6BD7A3}"/>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1874348F-3A65-4989-893F-573A2DB6EA70}"/>
              </a:ext>
            </a:extLst>
          </p:cNvPr>
          <p:cNvSpPr>
            <a:spLocks noGrp="1"/>
          </p:cNvSpPr>
          <p:nvPr>
            <p:ph type="sldNum" sz="quarter" idx="12"/>
          </p:nvPr>
        </p:nvSpPr>
        <p:spPr/>
        <p:txBody>
          <a:bodyPr/>
          <a:lstStyle/>
          <a:p>
            <a:fld id="{F5273E38-BE53-4C64-8E04-468B19DF7B9A}" type="slidenum">
              <a:rPr lang="en-GB" smtClean="0"/>
              <a:t>‹#›</a:t>
            </a:fld>
            <a:endParaRPr lang="en-GB"/>
          </a:p>
        </p:txBody>
      </p:sp>
    </p:spTree>
    <p:extLst>
      <p:ext uri="{BB962C8B-B14F-4D97-AF65-F5344CB8AC3E}">
        <p14:creationId xmlns:p14="http://schemas.microsoft.com/office/powerpoint/2010/main" val="37287454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53DD1A-F022-4FE2-9452-E4EBC0CB8EF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95CAAA88-8884-4EF7-BEE6-47B9E9D8489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A5DCBCAB-F402-4EFA-9B04-5B498904717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CAEB10D-E132-4CC3-9172-90158D3F6F11}"/>
              </a:ext>
            </a:extLst>
          </p:cNvPr>
          <p:cNvSpPr>
            <a:spLocks noGrp="1"/>
          </p:cNvSpPr>
          <p:nvPr>
            <p:ph type="dt" sz="half" idx="10"/>
          </p:nvPr>
        </p:nvSpPr>
        <p:spPr/>
        <p:txBody>
          <a:bodyPr/>
          <a:lstStyle/>
          <a:p>
            <a:fld id="{71E9BFCA-ECB1-4680-86B9-75C202D4B05F}" type="datetimeFigureOut">
              <a:rPr lang="en-GB" smtClean="0"/>
              <a:t>11/04/2022</a:t>
            </a:fld>
            <a:endParaRPr lang="en-GB"/>
          </a:p>
        </p:txBody>
      </p:sp>
      <p:sp>
        <p:nvSpPr>
          <p:cNvPr id="6" name="Footer Placeholder 5">
            <a:extLst>
              <a:ext uri="{FF2B5EF4-FFF2-40B4-BE49-F238E27FC236}">
                <a16:creationId xmlns:a16="http://schemas.microsoft.com/office/drawing/2014/main" id="{36FEB87A-9CE5-48E2-BEB6-ECC1C688E9C8}"/>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502F53B0-0FC3-4F36-AF2B-E0914787E6DF}"/>
              </a:ext>
            </a:extLst>
          </p:cNvPr>
          <p:cNvSpPr>
            <a:spLocks noGrp="1"/>
          </p:cNvSpPr>
          <p:nvPr>
            <p:ph type="sldNum" sz="quarter" idx="12"/>
          </p:nvPr>
        </p:nvSpPr>
        <p:spPr/>
        <p:txBody>
          <a:bodyPr/>
          <a:lstStyle/>
          <a:p>
            <a:fld id="{F5273E38-BE53-4C64-8E04-468B19DF7B9A}" type="slidenum">
              <a:rPr lang="en-GB" smtClean="0"/>
              <a:t>‹#›</a:t>
            </a:fld>
            <a:endParaRPr lang="en-GB"/>
          </a:p>
        </p:txBody>
      </p:sp>
    </p:spTree>
    <p:extLst>
      <p:ext uri="{BB962C8B-B14F-4D97-AF65-F5344CB8AC3E}">
        <p14:creationId xmlns:p14="http://schemas.microsoft.com/office/powerpoint/2010/main" val="24388943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E32C50E-EA11-42ED-A21F-61342284B06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D8FFC972-A8F4-4655-AA49-5CE86CE2C05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6C194493-699E-481F-9D5D-E61CAF5A92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1E9BFCA-ECB1-4680-86B9-75C202D4B05F}" type="datetimeFigureOut">
              <a:rPr lang="en-GB" smtClean="0"/>
              <a:t>11/04/2022</a:t>
            </a:fld>
            <a:endParaRPr lang="en-GB"/>
          </a:p>
        </p:txBody>
      </p:sp>
      <p:sp>
        <p:nvSpPr>
          <p:cNvPr id="5" name="Footer Placeholder 4">
            <a:extLst>
              <a:ext uri="{FF2B5EF4-FFF2-40B4-BE49-F238E27FC236}">
                <a16:creationId xmlns:a16="http://schemas.microsoft.com/office/drawing/2014/main" id="{03A33C97-B7DD-4677-8F39-DEF3153D902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A53422BD-C7ED-4BFF-B28A-F8884D4785C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5273E38-BE53-4C64-8E04-468B19DF7B9A}" type="slidenum">
              <a:rPr lang="en-GB" smtClean="0"/>
              <a:t>‹#›</a:t>
            </a:fld>
            <a:endParaRPr lang="en-GB"/>
          </a:p>
        </p:txBody>
      </p:sp>
    </p:spTree>
    <p:extLst>
      <p:ext uri="{BB962C8B-B14F-4D97-AF65-F5344CB8AC3E}">
        <p14:creationId xmlns:p14="http://schemas.microsoft.com/office/powerpoint/2010/main" val="295543291"/>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FBB64A-7E83-4781-8833-0976C91ECA4A}"/>
              </a:ext>
            </a:extLst>
          </p:cNvPr>
          <p:cNvSpPr>
            <a:spLocks noGrp="1"/>
          </p:cNvSpPr>
          <p:nvPr>
            <p:ph type="ctrTitle"/>
          </p:nvPr>
        </p:nvSpPr>
        <p:spPr/>
        <p:txBody>
          <a:bodyPr>
            <a:normAutofit/>
          </a:bodyPr>
          <a:lstStyle/>
          <a:p>
            <a:r>
              <a:rPr lang="en-GB" sz="9600" dirty="0"/>
              <a:t>Common Emitter</a:t>
            </a:r>
          </a:p>
        </p:txBody>
      </p:sp>
      <p:sp>
        <p:nvSpPr>
          <p:cNvPr id="3" name="Subtitle 2">
            <a:extLst>
              <a:ext uri="{FF2B5EF4-FFF2-40B4-BE49-F238E27FC236}">
                <a16:creationId xmlns:a16="http://schemas.microsoft.com/office/drawing/2014/main" id="{2B144537-F83C-463F-B088-07271A74B01B}"/>
              </a:ext>
            </a:extLst>
          </p:cNvPr>
          <p:cNvSpPr>
            <a:spLocks noGrp="1"/>
          </p:cNvSpPr>
          <p:nvPr>
            <p:ph type="subTitle" idx="1"/>
          </p:nvPr>
        </p:nvSpPr>
        <p:spPr/>
        <p:txBody>
          <a:bodyPr/>
          <a:lstStyle/>
          <a:p>
            <a:r>
              <a:rPr lang="en-GB" sz="4800" dirty="0"/>
              <a:t>Bulletproof designs</a:t>
            </a:r>
          </a:p>
          <a:p>
            <a:endParaRPr lang="en-GB" dirty="0"/>
          </a:p>
        </p:txBody>
      </p:sp>
    </p:spTree>
    <p:extLst>
      <p:ext uri="{BB962C8B-B14F-4D97-AF65-F5344CB8AC3E}">
        <p14:creationId xmlns:p14="http://schemas.microsoft.com/office/powerpoint/2010/main" val="10378776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F3DCD4-856A-45AF-9239-0A7CD2E58559}"/>
              </a:ext>
            </a:extLst>
          </p:cNvPr>
          <p:cNvSpPr>
            <a:spLocks noGrp="1"/>
          </p:cNvSpPr>
          <p:nvPr>
            <p:ph type="title"/>
          </p:nvPr>
        </p:nvSpPr>
        <p:spPr/>
        <p:txBody>
          <a:bodyPr>
            <a:normAutofit fontScale="90000"/>
          </a:bodyPr>
          <a:lstStyle/>
          <a:p>
            <a:r>
              <a:rPr lang="en-GB" dirty="0"/>
              <a:t>Simulation frequency response</a:t>
            </a:r>
          </a:p>
        </p:txBody>
      </p:sp>
      <p:pic>
        <p:nvPicPr>
          <p:cNvPr id="5" name="Picture Placeholder 4">
            <a:extLst>
              <a:ext uri="{FF2B5EF4-FFF2-40B4-BE49-F238E27FC236}">
                <a16:creationId xmlns:a16="http://schemas.microsoft.com/office/drawing/2014/main" id="{DB8C9000-4C15-4755-A536-01F37B3F6E59}"/>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tretch>
            <a:fillRect/>
          </a:stretch>
        </p:blipFill>
        <p:spPr>
          <a:xfrm>
            <a:off x="15" y="585050"/>
            <a:ext cx="12077100" cy="5751900"/>
          </a:xfrm>
        </p:spPr>
      </p:pic>
    </p:spTree>
    <p:extLst>
      <p:ext uri="{BB962C8B-B14F-4D97-AF65-F5344CB8AC3E}">
        <p14:creationId xmlns:p14="http://schemas.microsoft.com/office/powerpoint/2010/main" val="38063316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072D56-B289-4D57-A673-63BDA0D9A237}"/>
              </a:ext>
            </a:extLst>
          </p:cNvPr>
          <p:cNvSpPr>
            <a:spLocks noGrp="1"/>
          </p:cNvSpPr>
          <p:nvPr>
            <p:ph type="title"/>
          </p:nvPr>
        </p:nvSpPr>
        <p:spPr/>
        <p:txBody>
          <a:bodyPr>
            <a:normAutofit fontScale="90000"/>
          </a:bodyPr>
          <a:lstStyle/>
          <a:p>
            <a:r>
              <a:rPr lang="en-GB" dirty="0"/>
              <a:t>Simulation noise figures</a:t>
            </a:r>
          </a:p>
        </p:txBody>
      </p:sp>
      <p:pic>
        <p:nvPicPr>
          <p:cNvPr id="9" name="Picture Placeholder 8">
            <a:extLst>
              <a:ext uri="{FF2B5EF4-FFF2-40B4-BE49-F238E27FC236}">
                <a16:creationId xmlns:a16="http://schemas.microsoft.com/office/drawing/2014/main" id="{47565573-D99D-488D-8594-8294AC7AF7E7}"/>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tretch>
            <a:fillRect/>
          </a:stretch>
        </p:blipFill>
        <p:spPr>
          <a:xfrm>
            <a:off x="15" y="585050"/>
            <a:ext cx="12077100" cy="5751900"/>
          </a:xfrm>
        </p:spPr>
      </p:pic>
    </p:spTree>
    <p:extLst>
      <p:ext uri="{BB962C8B-B14F-4D97-AF65-F5344CB8AC3E}">
        <p14:creationId xmlns:p14="http://schemas.microsoft.com/office/powerpoint/2010/main" val="32861042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956E21-F76E-4CD0-B7A7-6E06444E630D}"/>
              </a:ext>
            </a:extLst>
          </p:cNvPr>
          <p:cNvSpPr>
            <a:spLocks noGrp="1"/>
          </p:cNvSpPr>
          <p:nvPr>
            <p:ph type="title"/>
          </p:nvPr>
        </p:nvSpPr>
        <p:spPr/>
        <p:txBody>
          <a:bodyPr>
            <a:normAutofit fontScale="90000"/>
          </a:bodyPr>
          <a:lstStyle/>
          <a:p>
            <a:r>
              <a:rPr lang="en-GB" dirty="0"/>
              <a:t>Actual circuit: </a:t>
            </a:r>
            <a:r>
              <a:rPr lang="en-GB" dirty="0" err="1"/>
              <a:t>Ic</a:t>
            </a:r>
            <a:r>
              <a:rPr lang="en-GB" dirty="0"/>
              <a:t> = 1.08mA</a:t>
            </a:r>
          </a:p>
        </p:txBody>
      </p:sp>
      <p:pic>
        <p:nvPicPr>
          <p:cNvPr id="5" name="Picture Placeholder 4">
            <a:extLst>
              <a:ext uri="{FF2B5EF4-FFF2-40B4-BE49-F238E27FC236}">
                <a16:creationId xmlns:a16="http://schemas.microsoft.com/office/drawing/2014/main" id="{5A8DDFF2-585C-4F7D-AEE2-C8D923BF926C}"/>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tretch>
            <a:fillRect/>
          </a:stretch>
        </p:blipFill>
        <p:spPr>
          <a:xfrm>
            <a:off x="3460813" y="585043"/>
            <a:ext cx="5270373" cy="6299073"/>
          </a:xfrm>
        </p:spPr>
      </p:pic>
    </p:spTree>
    <p:extLst>
      <p:ext uri="{BB962C8B-B14F-4D97-AF65-F5344CB8AC3E}">
        <p14:creationId xmlns:p14="http://schemas.microsoft.com/office/powerpoint/2010/main" val="7958623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6FF4DD-FF0D-4051-A0AE-69518F9FF8AD}"/>
              </a:ext>
            </a:extLst>
          </p:cNvPr>
          <p:cNvSpPr>
            <a:spLocks noGrp="1"/>
          </p:cNvSpPr>
          <p:nvPr>
            <p:ph type="title"/>
          </p:nvPr>
        </p:nvSpPr>
        <p:spPr/>
        <p:txBody>
          <a:bodyPr>
            <a:normAutofit fontScale="90000"/>
          </a:bodyPr>
          <a:lstStyle/>
          <a:p>
            <a:r>
              <a:rPr lang="en-GB" dirty="0"/>
              <a:t>Supply = 9V</a:t>
            </a:r>
          </a:p>
        </p:txBody>
      </p:sp>
      <p:pic>
        <p:nvPicPr>
          <p:cNvPr id="5" name="Picture Placeholder 4">
            <a:extLst>
              <a:ext uri="{FF2B5EF4-FFF2-40B4-BE49-F238E27FC236}">
                <a16:creationId xmlns:a16="http://schemas.microsoft.com/office/drawing/2014/main" id="{0CB1CDDD-D157-47DE-828E-3A4761BE5ED0}"/>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tretch>
            <a:fillRect/>
          </a:stretch>
        </p:blipFill>
        <p:spPr>
          <a:xfrm>
            <a:off x="3734132" y="585043"/>
            <a:ext cx="4723735" cy="6299163"/>
          </a:xfrm>
        </p:spPr>
      </p:pic>
    </p:spTree>
    <p:extLst>
      <p:ext uri="{BB962C8B-B14F-4D97-AF65-F5344CB8AC3E}">
        <p14:creationId xmlns:p14="http://schemas.microsoft.com/office/powerpoint/2010/main" val="24859461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AF8288-E7A9-4C77-94C4-980C5A65E335}"/>
              </a:ext>
            </a:extLst>
          </p:cNvPr>
          <p:cNvSpPr>
            <a:spLocks noGrp="1"/>
          </p:cNvSpPr>
          <p:nvPr>
            <p:ph type="title"/>
          </p:nvPr>
        </p:nvSpPr>
        <p:spPr/>
        <p:txBody>
          <a:bodyPr>
            <a:normAutofit fontScale="90000"/>
          </a:bodyPr>
          <a:lstStyle/>
          <a:p>
            <a:r>
              <a:rPr lang="en-GB" dirty="0"/>
              <a:t>Collector voltage = 6.08V</a:t>
            </a:r>
          </a:p>
        </p:txBody>
      </p:sp>
      <p:pic>
        <p:nvPicPr>
          <p:cNvPr id="5" name="Picture Placeholder 4">
            <a:extLst>
              <a:ext uri="{FF2B5EF4-FFF2-40B4-BE49-F238E27FC236}">
                <a16:creationId xmlns:a16="http://schemas.microsoft.com/office/drawing/2014/main" id="{8037DC16-8EBD-4E3D-BDCA-4E64449F7747}"/>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tretch>
            <a:fillRect/>
          </a:stretch>
        </p:blipFill>
        <p:spPr>
          <a:xfrm>
            <a:off x="3734132" y="585043"/>
            <a:ext cx="4723735" cy="6299163"/>
          </a:xfrm>
        </p:spPr>
      </p:pic>
    </p:spTree>
    <p:extLst>
      <p:ext uri="{BB962C8B-B14F-4D97-AF65-F5344CB8AC3E}">
        <p14:creationId xmlns:p14="http://schemas.microsoft.com/office/powerpoint/2010/main" val="4248153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39459B-285D-46BD-B694-A5ACCFFDD694}"/>
              </a:ext>
            </a:extLst>
          </p:cNvPr>
          <p:cNvSpPr>
            <a:spLocks noGrp="1"/>
          </p:cNvSpPr>
          <p:nvPr>
            <p:ph type="title"/>
          </p:nvPr>
        </p:nvSpPr>
        <p:spPr/>
        <p:txBody>
          <a:bodyPr>
            <a:normAutofit fontScale="90000"/>
          </a:bodyPr>
          <a:lstStyle/>
          <a:p>
            <a:r>
              <a:rPr lang="en-GB" dirty="0"/>
              <a:t>Base voltage = 3.13V</a:t>
            </a:r>
          </a:p>
        </p:txBody>
      </p:sp>
      <p:pic>
        <p:nvPicPr>
          <p:cNvPr id="5" name="Picture Placeholder 4">
            <a:extLst>
              <a:ext uri="{FF2B5EF4-FFF2-40B4-BE49-F238E27FC236}">
                <a16:creationId xmlns:a16="http://schemas.microsoft.com/office/drawing/2014/main" id="{76233960-1E65-4631-91A5-9EA8DD9D4D8D}"/>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tretch>
            <a:fillRect/>
          </a:stretch>
        </p:blipFill>
        <p:spPr>
          <a:xfrm>
            <a:off x="3734132" y="585043"/>
            <a:ext cx="4723735" cy="6299163"/>
          </a:xfrm>
        </p:spPr>
      </p:pic>
    </p:spTree>
    <p:extLst>
      <p:ext uri="{BB962C8B-B14F-4D97-AF65-F5344CB8AC3E}">
        <p14:creationId xmlns:p14="http://schemas.microsoft.com/office/powerpoint/2010/main" val="3063530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7B86F5-D370-405E-B788-18FD3EBD402A}"/>
              </a:ext>
            </a:extLst>
          </p:cNvPr>
          <p:cNvSpPr>
            <a:spLocks noGrp="1"/>
          </p:cNvSpPr>
          <p:nvPr>
            <p:ph type="title"/>
          </p:nvPr>
        </p:nvSpPr>
        <p:spPr/>
        <p:txBody>
          <a:bodyPr>
            <a:normAutofit fontScale="90000"/>
          </a:bodyPr>
          <a:lstStyle/>
          <a:p>
            <a:r>
              <a:rPr lang="en-GB" dirty="0"/>
              <a:t>Emitter voltage = 2.49V</a:t>
            </a:r>
          </a:p>
        </p:txBody>
      </p:sp>
      <p:pic>
        <p:nvPicPr>
          <p:cNvPr id="5" name="Picture Placeholder 4">
            <a:extLst>
              <a:ext uri="{FF2B5EF4-FFF2-40B4-BE49-F238E27FC236}">
                <a16:creationId xmlns:a16="http://schemas.microsoft.com/office/drawing/2014/main" id="{7F7B0695-E945-45A0-9929-44ACB42E1A53}"/>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tretch>
            <a:fillRect/>
          </a:stretch>
        </p:blipFill>
        <p:spPr>
          <a:xfrm>
            <a:off x="3734132" y="585043"/>
            <a:ext cx="4723735" cy="6299163"/>
          </a:xfrm>
        </p:spPr>
      </p:pic>
    </p:spTree>
    <p:extLst>
      <p:ext uri="{BB962C8B-B14F-4D97-AF65-F5344CB8AC3E}">
        <p14:creationId xmlns:p14="http://schemas.microsoft.com/office/powerpoint/2010/main" val="7643949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57E82E-BADF-4C66-9028-8B4B55D7ECCA}"/>
              </a:ext>
            </a:extLst>
          </p:cNvPr>
          <p:cNvSpPr>
            <a:spLocks noGrp="1"/>
          </p:cNvSpPr>
          <p:nvPr>
            <p:ph type="title"/>
          </p:nvPr>
        </p:nvSpPr>
        <p:spPr/>
        <p:txBody>
          <a:bodyPr>
            <a:normAutofit fontScale="90000"/>
          </a:bodyPr>
          <a:lstStyle/>
          <a:p>
            <a:r>
              <a:rPr lang="en-GB" dirty="0"/>
              <a:t>Input = 0.3Vpp @1KHz; Output = 5.7Vpp; Av = 19</a:t>
            </a:r>
          </a:p>
        </p:txBody>
      </p:sp>
      <p:pic>
        <p:nvPicPr>
          <p:cNvPr id="5" name="Picture Placeholder 4">
            <a:extLst>
              <a:ext uri="{FF2B5EF4-FFF2-40B4-BE49-F238E27FC236}">
                <a16:creationId xmlns:a16="http://schemas.microsoft.com/office/drawing/2014/main" id="{022B3680-5B5E-4EA4-9E85-16475BD4804F}"/>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t="21024" b="21024"/>
          <a:stretch>
            <a:fillRect/>
          </a:stretch>
        </p:blipFill>
        <p:spPr/>
      </p:pic>
    </p:spTree>
    <p:extLst>
      <p:ext uri="{BB962C8B-B14F-4D97-AF65-F5344CB8AC3E}">
        <p14:creationId xmlns:p14="http://schemas.microsoft.com/office/powerpoint/2010/main" val="3365653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DFFADF-E89D-497B-8B0F-B0C629057496}"/>
              </a:ext>
            </a:extLst>
          </p:cNvPr>
          <p:cNvSpPr>
            <a:spLocks noGrp="1"/>
          </p:cNvSpPr>
          <p:nvPr>
            <p:ph type="title"/>
          </p:nvPr>
        </p:nvSpPr>
        <p:spPr/>
        <p:txBody>
          <a:bodyPr>
            <a:normAutofit fontScale="90000"/>
          </a:bodyPr>
          <a:lstStyle/>
          <a:p>
            <a:r>
              <a:rPr lang="en-GB" dirty="0"/>
              <a:t>Input= 0.3Vpp @7Hz; Output = 4.1Vpp (-3dB)</a:t>
            </a:r>
          </a:p>
        </p:txBody>
      </p:sp>
      <p:pic>
        <p:nvPicPr>
          <p:cNvPr id="5" name="Picture Placeholder 4">
            <a:extLst>
              <a:ext uri="{FF2B5EF4-FFF2-40B4-BE49-F238E27FC236}">
                <a16:creationId xmlns:a16="http://schemas.microsoft.com/office/drawing/2014/main" id="{C231E6BB-3E80-475D-BEE3-6B8F3A1B6D81}"/>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t="15703" b="15703"/>
          <a:stretch>
            <a:fillRect/>
          </a:stretch>
        </p:blipFill>
        <p:spPr/>
      </p:pic>
    </p:spTree>
    <p:extLst>
      <p:ext uri="{BB962C8B-B14F-4D97-AF65-F5344CB8AC3E}">
        <p14:creationId xmlns:p14="http://schemas.microsoft.com/office/powerpoint/2010/main" val="35601539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9AACB6-27A1-4118-AA97-21EAC7E86F88}"/>
              </a:ext>
            </a:extLst>
          </p:cNvPr>
          <p:cNvSpPr>
            <a:spLocks noGrp="1"/>
          </p:cNvSpPr>
          <p:nvPr>
            <p:ph type="title"/>
          </p:nvPr>
        </p:nvSpPr>
        <p:spPr/>
        <p:txBody>
          <a:bodyPr>
            <a:normAutofit fontScale="90000"/>
          </a:bodyPr>
          <a:lstStyle/>
          <a:p>
            <a:r>
              <a:rPr lang="en-GB" dirty="0"/>
              <a:t>Input = 0.3Vpp @1.8MHz; Output = 4.1Vpp (-3dB)</a:t>
            </a:r>
          </a:p>
        </p:txBody>
      </p:sp>
      <p:pic>
        <p:nvPicPr>
          <p:cNvPr id="5" name="Picture Placeholder 4">
            <a:extLst>
              <a:ext uri="{FF2B5EF4-FFF2-40B4-BE49-F238E27FC236}">
                <a16:creationId xmlns:a16="http://schemas.microsoft.com/office/drawing/2014/main" id="{13EA8027-84E5-4D56-8E9F-D7362CF12CE5}"/>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t="15703" b="15703"/>
          <a:stretch>
            <a:fillRect/>
          </a:stretch>
        </p:blipFill>
        <p:spPr/>
      </p:pic>
    </p:spTree>
    <p:extLst>
      <p:ext uri="{BB962C8B-B14F-4D97-AF65-F5344CB8AC3E}">
        <p14:creationId xmlns:p14="http://schemas.microsoft.com/office/powerpoint/2010/main" val="28138726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6EC2BE-691B-487D-A82D-E07160A6507A}"/>
              </a:ext>
            </a:extLst>
          </p:cNvPr>
          <p:cNvSpPr>
            <a:spLocks noGrp="1"/>
          </p:cNvSpPr>
          <p:nvPr>
            <p:ph type="title"/>
          </p:nvPr>
        </p:nvSpPr>
        <p:spPr/>
        <p:txBody>
          <a:bodyPr>
            <a:normAutofit fontScale="90000"/>
          </a:bodyPr>
          <a:lstStyle/>
          <a:p>
            <a:r>
              <a:rPr lang="en-GB" dirty="0"/>
              <a:t>Basic common emitter</a:t>
            </a:r>
          </a:p>
        </p:txBody>
      </p:sp>
      <p:pic>
        <p:nvPicPr>
          <p:cNvPr id="9" name="Picture Placeholder 8">
            <a:extLst>
              <a:ext uri="{FF2B5EF4-FFF2-40B4-BE49-F238E27FC236}">
                <a16:creationId xmlns:a16="http://schemas.microsoft.com/office/drawing/2014/main" id="{217F3F57-DA67-49DA-A39A-E8255CA11780}"/>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2292" r="2292"/>
          <a:stretch>
            <a:fillRect/>
          </a:stretch>
        </p:blipFill>
        <p:spPr/>
      </p:pic>
    </p:spTree>
    <p:extLst>
      <p:ext uri="{BB962C8B-B14F-4D97-AF65-F5344CB8AC3E}">
        <p14:creationId xmlns:p14="http://schemas.microsoft.com/office/powerpoint/2010/main" val="2203818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10BE2F-7D32-402A-B5C5-91B342BA8E5B}"/>
              </a:ext>
            </a:extLst>
          </p:cNvPr>
          <p:cNvSpPr>
            <a:spLocks noGrp="1"/>
          </p:cNvSpPr>
          <p:nvPr>
            <p:ph type="title"/>
          </p:nvPr>
        </p:nvSpPr>
        <p:spPr/>
        <p:txBody>
          <a:bodyPr>
            <a:normAutofit fontScale="90000"/>
          </a:bodyPr>
          <a:lstStyle/>
          <a:p>
            <a:r>
              <a:rPr lang="en-GB" dirty="0"/>
              <a:t>Increasing the collector current</a:t>
            </a:r>
          </a:p>
        </p:txBody>
      </p:sp>
      <p:pic>
        <p:nvPicPr>
          <p:cNvPr id="5" name="Picture Placeholder 4">
            <a:extLst>
              <a:ext uri="{FF2B5EF4-FFF2-40B4-BE49-F238E27FC236}">
                <a16:creationId xmlns:a16="http://schemas.microsoft.com/office/drawing/2014/main" id="{93CCBA43-ED8C-4324-96CC-2A815935B080}"/>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tretch>
            <a:fillRect/>
          </a:stretch>
        </p:blipFill>
        <p:spPr>
          <a:xfrm>
            <a:off x="1" y="585044"/>
            <a:ext cx="12123729" cy="5951189"/>
          </a:xfrm>
        </p:spPr>
      </p:pic>
    </p:spTree>
    <p:extLst>
      <p:ext uri="{BB962C8B-B14F-4D97-AF65-F5344CB8AC3E}">
        <p14:creationId xmlns:p14="http://schemas.microsoft.com/office/powerpoint/2010/main" val="3649056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E7B3D-2AC3-4900-BBEF-D04D07328932}"/>
              </a:ext>
            </a:extLst>
          </p:cNvPr>
          <p:cNvSpPr>
            <a:spLocks noGrp="1"/>
          </p:cNvSpPr>
          <p:nvPr>
            <p:ph type="title"/>
          </p:nvPr>
        </p:nvSpPr>
        <p:spPr/>
        <p:txBody>
          <a:bodyPr>
            <a:normAutofit fontScale="90000"/>
          </a:bodyPr>
          <a:lstStyle/>
          <a:p>
            <a:r>
              <a:rPr lang="en-GB" dirty="0"/>
              <a:t>Actual circuit: </a:t>
            </a:r>
            <a:r>
              <a:rPr lang="en-GB" dirty="0" err="1"/>
              <a:t>Ic</a:t>
            </a:r>
            <a:r>
              <a:rPr lang="en-GB" dirty="0"/>
              <a:t> = 2.14mA</a:t>
            </a:r>
          </a:p>
        </p:txBody>
      </p:sp>
      <p:pic>
        <p:nvPicPr>
          <p:cNvPr id="5" name="Picture Placeholder 4">
            <a:extLst>
              <a:ext uri="{FF2B5EF4-FFF2-40B4-BE49-F238E27FC236}">
                <a16:creationId xmlns:a16="http://schemas.microsoft.com/office/drawing/2014/main" id="{DF408E37-59FC-4D2A-8E99-0E1F560EE1FE}"/>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tretch>
            <a:fillRect/>
          </a:stretch>
        </p:blipFill>
        <p:spPr>
          <a:xfrm>
            <a:off x="1880838" y="585043"/>
            <a:ext cx="8430324" cy="6322107"/>
          </a:xfrm>
        </p:spPr>
      </p:pic>
    </p:spTree>
    <p:extLst>
      <p:ext uri="{BB962C8B-B14F-4D97-AF65-F5344CB8AC3E}">
        <p14:creationId xmlns:p14="http://schemas.microsoft.com/office/powerpoint/2010/main" val="14369957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F546F2-5285-4B7A-B306-A9A689B92371}"/>
              </a:ext>
            </a:extLst>
          </p:cNvPr>
          <p:cNvSpPr>
            <a:spLocks noGrp="1"/>
          </p:cNvSpPr>
          <p:nvPr>
            <p:ph type="title"/>
          </p:nvPr>
        </p:nvSpPr>
        <p:spPr/>
        <p:txBody>
          <a:bodyPr>
            <a:normAutofit fontScale="90000"/>
          </a:bodyPr>
          <a:lstStyle/>
          <a:p>
            <a:r>
              <a:rPr lang="en-GB" dirty="0"/>
              <a:t>2-stage amplifier</a:t>
            </a:r>
          </a:p>
        </p:txBody>
      </p:sp>
      <p:pic>
        <p:nvPicPr>
          <p:cNvPr id="5" name="Picture Placeholder 4">
            <a:extLst>
              <a:ext uri="{FF2B5EF4-FFF2-40B4-BE49-F238E27FC236}">
                <a16:creationId xmlns:a16="http://schemas.microsoft.com/office/drawing/2014/main" id="{7952F3AD-8593-43B1-8701-7244E2AA38D7}"/>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tretch>
            <a:fillRect/>
          </a:stretch>
        </p:blipFill>
        <p:spPr>
          <a:xfrm>
            <a:off x="16" y="585056"/>
            <a:ext cx="12123729" cy="5951189"/>
          </a:xfrm>
        </p:spPr>
      </p:pic>
    </p:spTree>
    <p:extLst>
      <p:ext uri="{BB962C8B-B14F-4D97-AF65-F5344CB8AC3E}">
        <p14:creationId xmlns:p14="http://schemas.microsoft.com/office/powerpoint/2010/main" val="10743026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301660-5E9B-49DB-B088-15D09F29B56A}"/>
              </a:ext>
            </a:extLst>
          </p:cNvPr>
          <p:cNvSpPr>
            <a:spLocks noGrp="1"/>
          </p:cNvSpPr>
          <p:nvPr>
            <p:ph type="title"/>
          </p:nvPr>
        </p:nvSpPr>
        <p:spPr/>
        <p:txBody>
          <a:bodyPr>
            <a:normAutofit fontScale="90000"/>
          </a:bodyPr>
          <a:lstStyle/>
          <a:p>
            <a:r>
              <a:rPr lang="en-GB" dirty="0"/>
              <a:t>Feedback from collector to emitter</a:t>
            </a:r>
          </a:p>
        </p:txBody>
      </p:sp>
      <p:pic>
        <p:nvPicPr>
          <p:cNvPr id="7" name="Picture Placeholder 6">
            <a:extLst>
              <a:ext uri="{FF2B5EF4-FFF2-40B4-BE49-F238E27FC236}">
                <a16:creationId xmlns:a16="http://schemas.microsoft.com/office/drawing/2014/main" id="{15233E9C-A9C5-4C70-99B2-86954BAAD102}"/>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2292" r="2292"/>
          <a:stretch>
            <a:fillRect/>
          </a:stretch>
        </p:blipFill>
        <p:spPr/>
      </p:pic>
    </p:spTree>
    <p:extLst>
      <p:ext uri="{BB962C8B-B14F-4D97-AF65-F5344CB8AC3E}">
        <p14:creationId xmlns:p14="http://schemas.microsoft.com/office/powerpoint/2010/main" val="26765365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231865-C679-451C-A4ED-C2B93D6445F8}"/>
              </a:ext>
            </a:extLst>
          </p:cNvPr>
          <p:cNvSpPr>
            <a:spLocks noGrp="1"/>
          </p:cNvSpPr>
          <p:nvPr>
            <p:ph type="title"/>
          </p:nvPr>
        </p:nvSpPr>
        <p:spPr/>
        <p:txBody>
          <a:bodyPr>
            <a:normAutofit fontScale="90000"/>
          </a:bodyPr>
          <a:lstStyle/>
          <a:p>
            <a:r>
              <a:rPr lang="en-GB" dirty="0"/>
              <a:t>Actual circuit: </a:t>
            </a:r>
            <a:r>
              <a:rPr lang="en-GB" dirty="0" err="1"/>
              <a:t>Ic</a:t>
            </a:r>
            <a:r>
              <a:rPr lang="en-GB" dirty="0"/>
              <a:t>=1.9mA (C-B feedback)</a:t>
            </a:r>
          </a:p>
        </p:txBody>
      </p:sp>
      <p:pic>
        <p:nvPicPr>
          <p:cNvPr id="5" name="Picture Placeholder 4">
            <a:extLst>
              <a:ext uri="{FF2B5EF4-FFF2-40B4-BE49-F238E27FC236}">
                <a16:creationId xmlns:a16="http://schemas.microsoft.com/office/drawing/2014/main" id="{16B71E6A-8787-4CCC-8587-6D183BA0B0E5}"/>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tretch>
            <a:fillRect/>
          </a:stretch>
        </p:blipFill>
        <p:spPr>
          <a:xfrm>
            <a:off x="1880838" y="585043"/>
            <a:ext cx="8430324" cy="6322107"/>
          </a:xfrm>
        </p:spPr>
      </p:pic>
    </p:spTree>
    <p:extLst>
      <p:ext uri="{BB962C8B-B14F-4D97-AF65-F5344CB8AC3E}">
        <p14:creationId xmlns:p14="http://schemas.microsoft.com/office/powerpoint/2010/main" val="4104672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3185BF-8896-4B6F-9252-DAD357910D12}"/>
              </a:ext>
            </a:extLst>
          </p:cNvPr>
          <p:cNvSpPr>
            <a:spLocks noGrp="1"/>
          </p:cNvSpPr>
          <p:nvPr>
            <p:ph type="title"/>
          </p:nvPr>
        </p:nvSpPr>
        <p:spPr/>
        <p:txBody>
          <a:bodyPr>
            <a:normAutofit fontScale="90000"/>
          </a:bodyPr>
          <a:lstStyle/>
          <a:p>
            <a:r>
              <a:rPr lang="en-GB" dirty="0"/>
              <a:t>MOSFET common source biasing</a:t>
            </a:r>
          </a:p>
        </p:txBody>
      </p:sp>
      <p:pic>
        <p:nvPicPr>
          <p:cNvPr id="5" name="Picture Placeholder 4">
            <a:extLst>
              <a:ext uri="{FF2B5EF4-FFF2-40B4-BE49-F238E27FC236}">
                <a16:creationId xmlns:a16="http://schemas.microsoft.com/office/drawing/2014/main" id="{44EBBE3A-FFC7-438D-8F10-1A44E845D0E8}"/>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2292" r="2292"/>
          <a:stretch>
            <a:fillRect/>
          </a:stretch>
        </p:blipFill>
        <p:spPr/>
      </p:pic>
    </p:spTree>
    <p:extLst>
      <p:ext uri="{BB962C8B-B14F-4D97-AF65-F5344CB8AC3E}">
        <p14:creationId xmlns:p14="http://schemas.microsoft.com/office/powerpoint/2010/main" val="4702528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778A30-0C73-4AAE-8DFC-EB5CAF9E0DAF}"/>
              </a:ext>
            </a:extLst>
          </p:cNvPr>
          <p:cNvSpPr>
            <a:spLocks noGrp="1"/>
          </p:cNvSpPr>
          <p:nvPr>
            <p:ph type="title"/>
          </p:nvPr>
        </p:nvSpPr>
        <p:spPr/>
        <p:txBody>
          <a:bodyPr>
            <a:normAutofit fontScale="90000"/>
          </a:bodyPr>
          <a:lstStyle/>
          <a:p>
            <a:r>
              <a:rPr lang="en-GB" dirty="0"/>
              <a:t>Appendix 1: The intrinsic emitter resistance</a:t>
            </a:r>
          </a:p>
        </p:txBody>
      </p:sp>
      <p:sp>
        <p:nvSpPr>
          <p:cNvPr id="4" name="TextBox 3">
            <a:extLst>
              <a:ext uri="{FF2B5EF4-FFF2-40B4-BE49-F238E27FC236}">
                <a16:creationId xmlns:a16="http://schemas.microsoft.com/office/drawing/2014/main" id="{8B42C50A-40AC-4AC2-BE3E-672DE8C73664}"/>
              </a:ext>
            </a:extLst>
          </p:cNvPr>
          <p:cNvSpPr txBox="1"/>
          <p:nvPr/>
        </p:nvSpPr>
        <p:spPr>
          <a:xfrm>
            <a:off x="0" y="585043"/>
            <a:ext cx="12192000" cy="6140142"/>
          </a:xfrm>
          <a:prstGeom prst="rect">
            <a:avLst/>
          </a:prstGeom>
          <a:noFill/>
        </p:spPr>
        <p:txBody>
          <a:bodyPr wrap="square" rtlCol="0">
            <a:spAutoFit/>
          </a:bodyPr>
          <a:lstStyle/>
          <a:p>
            <a:pPr algn="ctr">
              <a:spcBef>
                <a:spcPts val="1200"/>
              </a:spcBef>
              <a:spcAft>
                <a:spcPts val="600"/>
              </a:spcAft>
            </a:pPr>
            <a:r>
              <a:rPr lang="en-GB" sz="3600" dirty="0">
                <a:latin typeface="Verdana" panose="020B0604030504040204" pitchFamily="34" charset="0"/>
                <a:ea typeface="Verdana" panose="020B0604030504040204" pitchFamily="34" charset="0"/>
              </a:rPr>
              <a:t>re = 25mV / </a:t>
            </a:r>
            <a:r>
              <a:rPr lang="en-GB" sz="3600" dirty="0" err="1">
                <a:latin typeface="Verdana" panose="020B0604030504040204" pitchFamily="34" charset="0"/>
                <a:ea typeface="Verdana" panose="020B0604030504040204" pitchFamily="34" charset="0"/>
              </a:rPr>
              <a:t>Ic</a:t>
            </a:r>
            <a:r>
              <a:rPr lang="en-GB" sz="3600" dirty="0">
                <a:latin typeface="Verdana" panose="020B0604030504040204" pitchFamily="34" charset="0"/>
                <a:ea typeface="Verdana" panose="020B0604030504040204" pitchFamily="34" charset="0"/>
              </a:rPr>
              <a:t> – Why?</a:t>
            </a:r>
          </a:p>
          <a:p>
            <a:pPr marL="285750" indent="-285750">
              <a:spcBef>
                <a:spcPts val="1200"/>
              </a:spcBef>
              <a:spcAft>
                <a:spcPts val="600"/>
              </a:spcAft>
              <a:buFont typeface="Arial" panose="020B0604020202020204" pitchFamily="34" charset="0"/>
              <a:buChar char="•"/>
            </a:pPr>
            <a:r>
              <a:rPr lang="en-GB" sz="3600" dirty="0">
                <a:latin typeface="Verdana" panose="020B0604030504040204" pitchFamily="34" charset="0"/>
                <a:ea typeface="Verdana" panose="020B0604030504040204" pitchFamily="34" charset="0"/>
              </a:rPr>
              <a:t>At 25C, Vth = 86.17</a:t>
            </a:r>
            <a:r>
              <a:rPr lang="el-GR" sz="3600" dirty="0">
                <a:latin typeface="Verdana" panose="020B0604030504040204" pitchFamily="34" charset="0"/>
                <a:ea typeface="Verdana" panose="020B0604030504040204" pitchFamily="34" charset="0"/>
              </a:rPr>
              <a:t>μ</a:t>
            </a:r>
            <a:r>
              <a:rPr lang="en-GB" sz="3600" dirty="0">
                <a:latin typeface="Verdana" panose="020B0604030504040204" pitchFamily="34" charset="0"/>
                <a:ea typeface="Verdana" panose="020B0604030504040204" pitchFamily="34" charset="0"/>
              </a:rPr>
              <a:t>V x 298 = 25.68mV ≈ 26mV</a:t>
            </a:r>
          </a:p>
          <a:p>
            <a:pPr marL="285750" indent="-285750">
              <a:spcBef>
                <a:spcPts val="1200"/>
              </a:spcBef>
              <a:spcAft>
                <a:spcPts val="600"/>
              </a:spcAft>
              <a:buFont typeface="Arial" panose="020B0604020202020204" pitchFamily="34" charset="0"/>
              <a:buChar char="•"/>
            </a:pPr>
            <a:r>
              <a:rPr lang="en-GB" sz="3600" dirty="0">
                <a:latin typeface="Verdana" panose="020B0604030504040204" pitchFamily="34" charset="0"/>
                <a:ea typeface="Verdana" panose="020B0604030504040204" pitchFamily="34" charset="0"/>
              </a:rPr>
              <a:t>At 20C, Vth = 86.17</a:t>
            </a:r>
            <a:r>
              <a:rPr lang="el-GR" sz="3600" dirty="0">
                <a:latin typeface="Verdana" panose="020B0604030504040204" pitchFamily="34" charset="0"/>
                <a:ea typeface="Verdana" panose="020B0604030504040204" pitchFamily="34" charset="0"/>
              </a:rPr>
              <a:t>μ</a:t>
            </a:r>
            <a:r>
              <a:rPr lang="en-GB" sz="3600" dirty="0">
                <a:latin typeface="Verdana" panose="020B0604030504040204" pitchFamily="34" charset="0"/>
                <a:ea typeface="Verdana" panose="020B0604030504040204" pitchFamily="34" charset="0"/>
              </a:rPr>
              <a:t>V x 293 = 25.24mV ≈ 25mV</a:t>
            </a:r>
          </a:p>
          <a:p>
            <a:pPr marL="285750" indent="-285750">
              <a:spcBef>
                <a:spcPts val="1200"/>
              </a:spcBef>
              <a:spcAft>
                <a:spcPts val="600"/>
              </a:spcAft>
              <a:buFont typeface="Arial" panose="020B0604020202020204" pitchFamily="34" charset="0"/>
              <a:buChar char="•"/>
            </a:pPr>
            <a:r>
              <a:rPr lang="en-GB" sz="3600" dirty="0">
                <a:latin typeface="Verdana" panose="020B0604030504040204" pitchFamily="34" charset="0"/>
                <a:ea typeface="Verdana" panose="020B0604030504040204" pitchFamily="34" charset="0"/>
              </a:rPr>
              <a:t>I = Is( e^(V/Vth) – 1 ) = </a:t>
            </a:r>
            <a:r>
              <a:rPr lang="en-GB" sz="3600" dirty="0" err="1">
                <a:latin typeface="Verdana" panose="020B0604030504040204" pitchFamily="34" charset="0"/>
                <a:ea typeface="Verdana" panose="020B0604030504040204" pitchFamily="34" charset="0"/>
              </a:rPr>
              <a:t>Is.e</a:t>
            </a:r>
            <a:r>
              <a:rPr lang="en-GB" sz="3600" dirty="0">
                <a:latin typeface="Verdana" panose="020B0604030504040204" pitchFamily="34" charset="0"/>
                <a:ea typeface="Verdana" panose="020B0604030504040204" pitchFamily="34" charset="0"/>
              </a:rPr>
              <a:t>^(V/Vth) – Is</a:t>
            </a:r>
          </a:p>
          <a:p>
            <a:pPr marL="285750" indent="-285750">
              <a:spcBef>
                <a:spcPts val="1200"/>
              </a:spcBef>
              <a:spcAft>
                <a:spcPts val="600"/>
              </a:spcAft>
              <a:buFont typeface="Arial" panose="020B0604020202020204" pitchFamily="34" charset="0"/>
              <a:buChar char="•"/>
            </a:pPr>
            <a:r>
              <a:rPr lang="en-GB" sz="3600" dirty="0">
                <a:latin typeface="Verdana" panose="020B0604030504040204" pitchFamily="34" charset="0"/>
                <a:ea typeface="Verdana" panose="020B0604030504040204" pitchFamily="34" charset="0"/>
              </a:rPr>
              <a:t>Is = 5 </a:t>
            </a:r>
            <a:r>
              <a:rPr lang="en-GB" sz="3600" dirty="0" err="1">
                <a:latin typeface="Verdana" panose="020B0604030504040204" pitchFamily="34" charset="0"/>
                <a:ea typeface="Verdana" panose="020B0604030504040204" pitchFamily="34" charset="0"/>
              </a:rPr>
              <a:t>femtoamps</a:t>
            </a:r>
            <a:r>
              <a:rPr lang="en-GB" sz="3600" dirty="0">
                <a:latin typeface="Verdana" panose="020B0604030504040204" pitchFamily="34" charset="0"/>
                <a:ea typeface="Verdana" panose="020B0604030504040204" pitchFamily="34" charset="0"/>
              </a:rPr>
              <a:t> = 5 x 10^(-15) A</a:t>
            </a:r>
          </a:p>
          <a:p>
            <a:pPr marL="285750" indent="-285750">
              <a:spcBef>
                <a:spcPts val="1200"/>
              </a:spcBef>
              <a:spcAft>
                <a:spcPts val="600"/>
              </a:spcAft>
              <a:buFont typeface="Arial" panose="020B0604020202020204" pitchFamily="34" charset="0"/>
              <a:buChar char="•"/>
            </a:pPr>
            <a:r>
              <a:rPr lang="en-GB" sz="3600" dirty="0">
                <a:latin typeface="Verdana" panose="020B0604030504040204" pitchFamily="34" charset="0"/>
                <a:ea typeface="Verdana" panose="020B0604030504040204" pitchFamily="34" charset="0"/>
              </a:rPr>
              <a:t>I = </a:t>
            </a:r>
            <a:r>
              <a:rPr lang="en-GB" sz="3600" dirty="0" err="1">
                <a:latin typeface="Verdana" panose="020B0604030504040204" pitchFamily="34" charset="0"/>
                <a:ea typeface="Verdana" panose="020B0604030504040204" pitchFamily="34" charset="0"/>
              </a:rPr>
              <a:t>Is.e</a:t>
            </a:r>
            <a:r>
              <a:rPr lang="en-GB" sz="3600" dirty="0">
                <a:latin typeface="Verdana" panose="020B0604030504040204" pitchFamily="34" charset="0"/>
                <a:ea typeface="Verdana" panose="020B0604030504040204" pitchFamily="34" charset="0"/>
              </a:rPr>
              <a:t>^(V/Vth)</a:t>
            </a:r>
          </a:p>
          <a:p>
            <a:pPr marL="285750" indent="-285750">
              <a:spcBef>
                <a:spcPts val="1200"/>
              </a:spcBef>
              <a:spcAft>
                <a:spcPts val="600"/>
              </a:spcAft>
              <a:buFont typeface="Arial" panose="020B0604020202020204" pitchFamily="34" charset="0"/>
              <a:buChar char="•"/>
            </a:pPr>
            <a:r>
              <a:rPr lang="en-GB" sz="3600" dirty="0" err="1">
                <a:latin typeface="Verdana" panose="020B0604030504040204" pitchFamily="34" charset="0"/>
                <a:ea typeface="Verdana" panose="020B0604030504040204" pitchFamily="34" charset="0"/>
              </a:rPr>
              <a:t>dI</a:t>
            </a:r>
            <a:r>
              <a:rPr lang="en-GB" sz="3600" dirty="0">
                <a:latin typeface="Verdana" panose="020B0604030504040204" pitchFamily="34" charset="0"/>
                <a:ea typeface="Verdana" panose="020B0604030504040204" pitchFamily="34" charset="0"/>
              </a:rPr>
              <a:t>/</a:t>
            </a:r>
            <a:r>
              <a:rPr lang="en-GB" sz="3600" dirty="0" err="1">
                <a:latin typeface="Verdana" panose="020B0604030504040204" pitchFamily="34" charset="0"/>
                <a:ea typeface="Verdana" panose="020B0604030504040204" pitchFamily="34" charset="0"/>
              </a:rPr>
              <a:t>dV</a:t>
            </a:r>
            <a:r>
              <a:rPr lang="en-GB" sz="3600" dirty="0">
                <a:latin typeface="Verdana" panose="020B0604030504040204" pitchFamily="34" charset="0"/>
                <a:ea typeface="Verdana" panose="020B0604030504040204" pitchFamily="34" charset="0"/>
              </a:rPr>
              <a:t> = </a:t>
            </a:r>
            <a:r>
              <a:rPr lang="en-GB" sz="3600" dirty="0" err="1">
                <a:latin typeface="Verdana" panose="020B0604030504040204" pitchFamily="34" charset="0"/>
                <a:ea typeface="Verdana" panose="020B0604030504040204" pitchFamily="34" charset="0"/>
              </a:rPr>
              <a:t>Is.e</a:t>
            </a:r>
            <a:r>
              <a:rPr lang="en-GB" sz="3600" dirty="0">
                <a:latin typeface="Verdana" panose="020B0604030504040204" pitchFamily="34" charset="0"/>
                <a:ea typeface="Verdana" panose="020B0604030504040204" pitchFamily="34" charset="0"/>
              </a:rPr>
              <a:t>^(V/Vth).(1/Vth) = I / Vth</a:t>
            </a:r>
          </a:p>
          <a:p>
            <a:pPr marL="285750" indent="-285750">
              <a:spcBef>
                <a:spcPts val="1200"/>
              </a:spcBef>
              <a:spcAft>
                <a:spcPts val="600"/>
              </a:spcAft>
              <a:buFont typeface="Arial" panose="020B0604020202020204" pitchFamily="34" charset="0"/>
              <a:buChar char="•"/>
            </a:pPr>
            <a:r>
              <a:rPr lang="en-GB" sz="3600" dirty="0">
                <a:latin typeface="Verdana" panose="020B0604030504040204" pitchFamily="34" charset="0"/>
                <a:ea typeface="Verdana" panose="020B0604030504040204" pitchFamily="34" charset="0"/>
              </a:rPr>
              <a:t>re = Vth / I</a:t>
            </a:r>
          </a:p>
        </p:txBody>
      </p:sp>
    </p:spTree>
    <p:extLst>
      <p:ext uri="{BB962C8B-B14F-4D97-AF65-F5344CB8AC3E}">
        <p14:creationId xmlns:p14="http://schemas.microsoft.com/office/powerpoint/2010/main" val="113255553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60208E-8D66-4862-8200-6F37A3FF776F}"/>
              </a:ext>
            </a:extLst>
          </p:cNvPr>
          <p:cNvSpPr>
            <a:spLocks noGrp="1"/>
          </p:cNvSpPr>
          <p:nvPr>
            <p:ph type="title"/>
          </p:nvPr>
        </p:nvSpPr>
        <p:spPr/>
        <p:txBody>
          <a:bodyPr>
            <a:normAutofit fontScale="90000"/>
          </a:bodyPr>
          <a:lstStyle/>
          <a:p>
            <a:r>
              <a:rPr lang="en-GB" dirty="0"/>
              <a:t>Appendix 2: Biasing the emitter and collector</a:t>
            </a:r>
          </a:p>
        </p:txBody>
      </p:sp>
      <p:sp>
        <p:nvSpPr>
          <p:cNvPr id="4" name="TextBox 3">
            <a:extLst>
              <a:ext uri="{FF2B5EF4-FFF2-40B4-BE49-F238E27FC236}">
                <a16:creationId xmlns:a16="http://schemas.microsoft.com/office/drawing/2014/main" id="{9A6BA82C-B8B9-426F-949E-A585D8317071}"/>
              </a:ext>
            </a:extLst>
          </p:cNvPr>
          <p:cNvSpPr txBox="1"/>
          <p:nvPr/>
        </p:nvSpPr>
        <p:spPr>
          <a:xfrm>
            <a:off x="0" y="535459"/>
            <a:ext cx="12192000" cy="6186309"/>
          </a:xfrm>
          <a:prstGeom prst="rect">
            <a:avLst/>
          </a:prstGeom>
          <a:noFill/>
        </p:spPr>
        <p:txBody>
          <a:bodyPr wrap="square" rtlCol="0">
            <a:spAutoFit/>
          </a:bodyPr>
          <a:lstStyle/>
          <a:p>
            <a:r>
              <a:rPr lang="en-GB" dirty="0"/>
              <a:t>The quiescent bias point for the emitter can be chosen to maximise the gain of the stage.</a:t>
            </a:r>
          </a:p>
          <a:p>
            <a:pPr marL="285750" indent="-285750">
              <a:buFont typeface="Arial" panose="020B0604020202020204" pitchFamily="34" charset="0"/>
              <a:buChar char="•"/>
            </a:pPr>
            <a:r>
              <a:rPr lang="en-GB" dirty="0">
                <a:latin typeface="Verdana" panose="020B0604030504040204" pitchFamily="34" charset="0"/>
                <a:ea typeface="Verdana" panose="020B0604030504040204" pitchFamily="34" charset="0"/>
              </a:rPr>
              <a:t>Av = </a:t>
            </a:r>
            <a:r>
              <a:rPr lang="en-GB" dirty="0" err="1">
                <a:latin typeface="Verdana" panose="020B0604030504040204" pitchFamily="34" charset="0"/>
                <a:ea typeface="Verdana" panose="020B0604030504040204" pitchFamily="34" charset="0"/>
              </a:rPr>
              <a:t>Rc</a:t>
            </a:r>
            <a:r>
              <a:rPr lang="en-GB" dirty="0">
                <a:latin typeface="Verdana" panose="020B0604030504040204" pitchFamily="34" charset="0"/>
                <a:ea typeface="Verdana" panose="020B0604030504040204" pitchFamily="34" charset="0"/>
              </a:rPr>
              <a:t> / Re</a:t>
            </a:r>
          </a:p>
          <a:p>
            <a:r>
              <a:rPr lang="en-GB" dirty="0"/>
              <a:t>By making that voltage as small as practical, we make the emitter resistor as small as practical and maximise the gain.</a:t>
            </a:r>
          </a:p>
          <a:p>
            <a:r>
              <a:rPr lang="en-GB" dirty="0"/>
              <a:t>The practical lower limit for the emitter resistor is when it is 10 times greater than the intrinsic emitter resistance.</a:t>
            </a:r>
          </a:p>
          <a:p>
            <a:pPr marL="285750" indent="-285750">
              <a:buFont typeface="Arial" panose="020B0604020202020204" pitchFamily="34" charset="0"/>
              <a:buChar char="•"/>
            </a:pPr>
            <a:r>
              <a:rPr lang="en-GB" dirty="0">
                <a:latin typeface="Verdana" panose="020B0604030504040204" pitchFamily="34" charset="0"/>
                <a:ea typeface="Verdana" panose="020B0604030504040204" pitchFamily="34" charset="0"/>
              </a:rPr>
              <a:t>Re = 10 x re = 10 x 25mV/</a:t>
            </a:r>
            <a:r>
              <a:rPr lang="en-GB" dirty="0" err="1">
                <a:latin typeface="Verdana" panose="020B0604030504040204" pitchFamily="34" charset="0"/>
                <a:ea typeface="Verdana" panose="020B0604030504040204" pitchFamily="34" charset="0"/>
              </a:rPr>
              <a:t>Ic</a:t>
            </a:r>
            <a:r>
              <a:rPr lang="en-GB" dirty="0">
                <a:latin typeface="Verdana" panose="020B0604030504040204" pitchFamily="34" charset="0"/>
                <a:ea typeface="Verdana" panose="020B0604030504040204" pitchFamily="34" charset="0"/>
              </a:rPr>
              <a:t> = 250mV / </a:t>
            </a:r>
            <a:r>
              <a:rPr lang="en-GB" dirty="0" err="1">
                <a:latin typeface="Verdana" panose="020B0604030504040204" pitchFamily="34" charset="0"/>
                <a:ea typeface="Verdana" panose="020B0604030504040204" pitchFamily="34" charset="0"/>
              </a:rPr>
              <a:t>Ic</a:t>
            </a:r>
            <a:endParaRPr lang="en-GB" dirty="0">
              <a:latin typeface="Verdana" panose="020B0604030504040204" pitchFamily="34" charset="0"/>
              <a:ea typeface="Verdana" panose="020B0604030504040204" pitchFamily="34" charset="0"/>
            </a:endParaRPr>
          </a:p>
          <a:p>
            <a:r>
              <a:rPr lang="en-GB" dirty="0"/>
              <a:t>But the voltage across the emitter resistor is </a:t>
            </a:r>
            <a:r>
              <a:rPr lang="en-GB" dirty="0">
                <a:latin typeface="Verdana" panose="020B0604030504040204" pitchFamily="34" charset="0"/>
                <a:ea typeface="Verdana" panose="020B0604030504040204" pitchFamily="34" charset="0"/>
              </a:rPr>
              <a:t>Re x </a:t>
            </a:r>
            <a:r>
              <a:rPr lang="en-GB" dirty="0" err="1">
                <a:latin typeface="Verdana" panose="020B0604030504040204" pitchFamily="34" charset="0"/>
                <a:ea typeface="Verdana" panose="020B0604030504040204" pitchFamily="34" charset="0"/>
              </a:rPr>
              <a:t>Ic</a:t>
            </a:r>
            <a:r>
              <a:rPr lang="en-GB" dirty="0">
                <a:latin typeface="Verdana" panose="020B0604030504040204" pitchFamily="34" charset="0"/>
                <a:ea typeface="Verdana" panose="020B0604030504040204" pitchFamily="34" charset="0"/>
              </a:rPr>
              <a:t> = 250mV</a:t>
            </a:r>
          </a:p>
          <a:p>
            <a:pPr marL="285750" indent="-285750">
              <a:buFont typeface="Arial" panose="020B0604020202020204" pitchFamily="34" charset="0"/>
              <a:buChar char="•"/>
            </a:pPr>
            <a:r>
              <a:rPr lang="en-GB" b="1" dirty="0">
                <a:latin typeface="Verdana" panose="020B0604030504040204" pitchFamily="34" charset="0"/>
                <a:ea typeface="Verdana" panose="020B0604030504040204" pitchFamily="34" charset="0"/>
              </a:rPr>
              <a:t>So we achieve the highest practical gain when the emitter voltage is biased to 250mV.</a:t>
            </a:r>
          </a:p>
          <a:p>
            <a:endParaRPr lang="en-GB" dirty="0"/>
          </a:p>
          <a:p>
            <a:r>
              <a:rPr lang="en-GB" dirty="0"/>
              <a:t>The quiescent bias point for the collector can be chosen so that the voltage swing at the collector is symmetrical up to clipping.</a:t>
            </a:r>
          </a:p>
          <a:p>
            <a:r>
              <a:rPr lang="en-GB" dirty="0"/>
              <a:t>The positive swing will clip at the positive supply rail. At that point, </a:t>
            </a:r>
            <a:r>
              <a:rPr lang="en-GB" dirty="0" err="1"/>
              <a:t>Vc</a:t>
            </a:r>
            <a:r>
              <a:rPr lang="en-GB" dirty="0"/>
              <a:t> = </a:t>
            </a:r>
            <a:r>
              <a:rPr lang="en-GB" dirty="0" err="1"/>
              <a:t>Vcc</a:t>
            </a:r>
            <a:r>
              <a:rPr lang="en-GB" dirty="0"/>
              <a:t> (the supply voltage)</a:t>
            </a:r>
          </a:p>
          <a:p>
            <a:r>
              <a:rPr lang="en-GB" dirty="0"/>
              <a:t>The negative swing will clip as the transistor enters saturation.</a:t>
            </a:r>
          </a:p>
          <a:p>
            <a:r>
              <a:rPr lang="en-GB" dirty="0"/>
              <a:t>That occurs when the collector voltage drops to </a:t>
            </a:r>
            <a:r>
              <a:rPr lang="en-GB" dirty="0" err="1"/>
              <a:t>Vce</a:t>
            </a:r>
            <a:r>
              <a:rPr lang="en-GB" dirty="0"/>
              <a:t>(sat) above the emitter voltage (</a:t>
            </a:r>
            <a:r>
              <a:rPr lang="en-GB" dirty="0" err="1"/>
              <a:t>Ve</a:t>
            </a:r>
            <a:r>
              <a:rPr lang="en-GB" dirty="0"/>
              <a:t>).</a:t>
            </a:r>
          </a:p>
          <a:p>
            <a:r>
              <a:rPr lang="en-GB" dirty="0"/>
              <a:t>So the collector can swing from </a:t>
            </a:r>
            <a:r>
              <a:rPr lang="en-GB" dirty="0" err="1"/>
              <a:t>Ve</a:t>
            </a:r>
            <a:r>
              <a:rPr lang="en-GB" dirty="0"/>
              <a:t> + </a:t>
            </a:r>
            <a:r>
              <a:rPr lang="en-GB" dirty="0" err="1"/>
              <a:t>Vce</a:t>
            </a:r>
            <a:r>
              <a:rPr lang="en-GB" dirty="0"/>
              <a:t>(sat) to </a:t>
            </a:r>
            <a:r>
              <a:rPr lang="en-GB" dirty="0" err="1"/>
              <a:t>Vcc</a:t>
            </a:r>
            <a:r>
              <a:rPr lang="en-GB" dirty="0"/>
              <a:t>.</a:t>
            </a:r>
          </a:p>
          <a:p>
            <a:r>
              <a:rPr lang="en-GB" dirty="0"/>
              <a:t>The mid-point of that is:</a:t>
            </a:r>
          </a:p>
          <a:p>
            <a:pPr marL="285750" indent="-285750">
              <a:buFont typeface="Arial" panose="020B0604020202020204" pitchFamily="34" charset="0"/>
              <a:buChar char="•"/>
            </a:pPr>
            <a:r>
              <a:rPr lang="en-GB" b="1" dirty="0" err="1">
                <a:latin typeface="Verdana" panose="020B0604030504040204" pitchFamily="34" charset="0"/>
                <a:ea typeface="Verdana" panose="020B0604030504040204" pitchFamily="34" charset="0"/>
              </a:rPr>
              <a:t>Vc</a:t>
            </a:r>
            <a:r>
              <a:rPr lang="en-GB" b="1" dirty="0">
                <a:latin typeface="Verdana" panose="020B0604030504040204" pitchFamily="34" charset="0"/>
                <a:ea typeface="Verdana" panose="020B0604030504040204" pitchFamily="34" charset="0"/>
              </a:rPr>
              <a:t> = ( </a:t>
            </a:r>
            <a:r>
              <a:rPr lang="en-GB" b="1" dirty="0" err="1">
                <a:latin typeface="Verdana" panose="020B0604030504040204" pitchFamily="34" charset="0"/>
                <a:ea typeface="Verdana" panose="020B0604030504040204" pitchFamily="34" charset="0"/>
              </a:rPr>
              <a:t>Ve</a:t>
            </a:r>
            <a:r>
              <a:rPr lang="en-GB" b="1" dirty="0">
                <a:latin typeface="Verdana" panose="020B0604030504040204" pitchFamily="34" charset="0"/>
                <a:ea typeface="Verdana" panose="020B0604030504040204" pitchFamily="34" charset="0"/>
              </a:rPr>
              <a:t> + </a:t>
            </a:r>
            <a:r>
              <a:rPr lang="en-GB" b="1" dirty="0" err="1">
                <a:latin typeface="Verdana" panose="020B0604030504040204" pitchFamily="34" charset="0"/>
                <a:ea typeface="Verdana" panose="020B0604030504040204" pitchFamily="34" charset="0"/>
              </a:rPr>
              <a:t>Vce</a:t>
            </a:r>
            <a:r>
              <a:rPr lang="en-GB" b="1" dirty="0">
                <a:latin typeface="Verdana" panose="020B0604030504040204" pitchFamily="34" charset="0"/>
                <a:ea typeface="Verdana" panose="020B0604030504040204" pitchFamily="34" charset="0"/>
              </a:rPr>
              <a:t>(sat) + </a:t>
            </a:r>
            <a:r>
              <a:rPr lang="en-GB" b="1" dirty="0" err="1">
                <a:latin typeface="Verdana" panose="020B0604030504040204" pitchFamily="34" charset="0"/>
                <a:ea typeface="Verdana" panose="020B0604030504040204" pitchFamily="34" charset="0"/>
              </a:rPr>
              <a:t>Vcc</a:t>
            </a:r>
            <a:r>
              <a:rPr lang="en-GB" b="1" dirty="0">
                <a:latin typeface="Verdana" panose="020B0604030504040204" pitchFamily="34" charset="0"/>
                <a:ea typeface="Verdana" panose="020B0604030504040204" pitchFamily="34" charset="0"/>
              </a:rPr>
              <a:t> ) / 2</a:t>
            </a:r>
          </a:p>
          <a:p>
            <a:endParaRPr lang="en-GB" dirty="0"/>
          </a:p>
          <a:p>
            <a:r>
              <a:rPr lang="en-GB" dirty="0"/>
              <a:t>If </a:t>
            </a:r>
            <a:r>
              <a:rPr lang="en-GB" dirty="0" err="1"/>
              <a:t>Ve</a:t>
            </a:r>
            <a:r>
              <a:rPr lang="en-GB" dirty="0"/>
              <a:t> ≈ 0.25V and </a:t>
            </a:r>
            <a:r>
              <a:rPr lang="en-GB" dirty="0" err="1"/>
              <a:t>Vce</a:t>
            </a:r>
            <a:r>
              <a:rPr lang="en-GB" dirty="0"/>
              <a:t>(sat) ≈ 0.2V, we can often ignore them and use </a:t>
            </a:r>
            <a:r>
              <a:rPr lang="en-GB" dirty="0" err="1"/>
              <a:t>Vc</a:t>
            </a:r>
            <a:r>
              <a:rPr lang="en-GB" dirty="0"/>
              <a:t> ≈ </a:t>
            </a:r>
            <a:r>
              <a:rPr lang="en-GB" dirty="0" err="1"/>
              <a:t>Vcc</a:t>
            </a:r>
            <a:r>
              <a:rPr lang="en-GB" dirty="0"/>
              <a:t>/2</a:t>
            </a:r>
          </a:p>
          <a:p>
            <a:r>
              <a:rPr lang="en-GB" dirty="0"/>
              <a:t>The collector resistor is approximately (half the supply voltage) / </a:t>
            </a:r>
            <a:r>
              <a:rPr lang="en-GB" dirty="0" err="1"/>
              <a:t>Ic</a:t>
            </a:r>
            <a:endParaRPr lang="en-GB" dirty="0"/>
          </a:p>
          <a:p>
            <a:r>
              <a:rPr lang="en-GB" dirty="0"/>
              <a:t>So the ratio of </a:t>
            </a:r>
            <a:r>
              <a:rPr lang="en-GB" dirty="0" err="1"/>
              <a:t>Rc</a:t>
            </a:r>
            <a:r>
              <a:rPr lang="en-GB" dirty="0"/>
              <a:t> : Re ≈ (half the supply voltage)/</a:t>
            </a:r>
            <a:r>
              <a:rPr lang="en-GB" dirty="0" err="1"/>
              <a:t>Ic</a:t>
            </a:r>
            <a:r>
              <a:rPr lang="en-GB" dirty="0"/>
              <a:t> : 250mV/</a:t>
            </a:r>
            <a:r>
              <a:rPr lang="en-GB" dirty="0" err="1"/>
              <a:t>Ic</a:t>
            </a:r>
            <a:r>
              <a:rPr lang="en-GB" dirty="0"/>
              <a:t> = </a:t>
            </a:r>
            <a:r>
              <a:rPr lang="en-GB" dirty="0" err="1"/>
              <a:t>Vcc</a:t>
            </a:r>
            <a:r>
              <a:rPr lang="en-GB" dirty="0"/>
              <a:t>/2 : 250mV = </a:t>
            </a:r>
            <a:r>
              <a:rPr lang="en-GB" dirty="0" err="1"/>
              <a:t>Vcc</a:t>
            </a:r>
            <a:r>
              <a:rPr lang="en-GB" dirty="0"/>
              <a:t> : 500mV</a:t>
            </a:r>
          </a:p>
          <a:p>
            <a:r>
              <a:rPr lang="en-GB" dirty="0"/>
              <a:t>But that is the gain, so the highest practical gain is:</a:t>
            </a:r>
          </a:p>
          <a:p>
            <a:pPr marL="285750" indent="-285750">
              <a:buFont typeface="Arial" panose="020B0604020202020204" pitchFamily="34" charset="0"/>
              <a:buChar char="•"/>
            </a:pPr>
            <a:r>
              <a:rPr lang="en-GB" b="1" dirty="0">
                <a:latin typeface="Verdana" panose="020B0604030504040204" pitchFamily="34" charset="0"/>
                <a:ea typeface="Verdana" panose="020B0604030504040204" pitchFamily="34" charset="0"/>
              </a:rPr>
              <a:t>Av = </a:t>
            </a:r>
            <a:r>
              <a:rPr lang="en-GB" b="1" dirty="0" err="1">
                <a:latin typeface="Verdana" panose="020B0604030504040204" pitchFamily="34" charset="0"/>
                <a:ea typeface="Verdana" panose="020B0604030504040204" pitchFamily="34" charset="0"/>
              </a:rPr>
              <a:t>Vcc</a:t>
            </a:r>
            <a:r>
              <a:rPr lang="en-GB" b="1" dirty="0">
                <a:latin typeface="Verdana" panose="020B0604030504040204" pitchFamily="34" charset="0"/>
                <a:ea typeface="Verdana" panose="020B0604030504040204" pitchFamily="34" charset="0"/>
              </a:rPr>
              <a:t>/0.5V</a:t>
            </a:r>
          </a:p>
          <a:p>
            <a:endParaRPr lang="en-GB" dirty="0"/>
          </a:p>
        </p:txBody>
      </p:sp>
    </p:spTree>
    <p:extLst>
      <p:ext uri="{BB962C8B-B14F-4D97-AF65-F5344CB8AC3E}">
        <p14:creationId xmlns:p14="http://schemas.microsoft.com/office/powerpoint/2010/main" val="666108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60208E-8D66-4862-8200-6F37A3FF776F}"/>
              </a:ext>
            </a:extLst>
          </p:cNvPr>
          <p:cNvSpPr>
            <a:spLocks noGrp="1"/>
          </p:cNvSpPr>
          <p:nvPr>
            <p:ph type="title"/>
          </p:nvPr>
        </p:nvSpPr>
        <p:spPr/>
        <p:txBody>
          <a:bodyPr>
            <a:normAutofit fontScale="90000"/>
          </a:bodyPr>
          <a:lstStyle/>
          <a:p>
            <a:r>
              <a:rPr lang="en-GB" dirty="0"/>
              <a:t>Appendix 3: Base voltage and input impedance</a:t>
            </a:r>
          </a:p>
        </p:txBody>
      </p:sp>
      <p:sp>
        <p:nvSpPr>
          <p:cNvPr id="4" name="TextBox 3">
            <a:extLst>
              <a:ext uri="{FF2B5EF4-FFF2-40B4-BE49-F238E27FC236}">
                <a16:creationId xmlns:a16="http://schemas.microsoft.com/office/drawing/2014/main" id="{9A6BA82C-B8B9-426F-949E-A585D8317071}"/>
              </a:ext>
            </a:extLst>
          </p:cNvPr>
          <p:cNvSpPr txBox="1"/>
          <p:nvPr/>
        </p:nvSpPr>
        <p:spPr>
          <a:xfrm>
            <a:off x="0" y="535459"/>
            <a:ext cx="12192000" cy="5909310"/>
          </a:xfrm>
          <a:prstGeom prst="rect">
            <a:avLst/>
          </a:prstGeom>
          <a:noFill/>
        </p:spPr>
        <p:txBody>
          <a:bodyPr wrap="square" rtlCol="0">
            <a:spAutoFit/>
          </a:bodyPr>
          <a:lstStyle/>
          <a:p>
            <a:r>
              <a:rPr lang="en-GB" dirty="0"/>
              <a:t>With a split bypassed emitter resistor, the quiescent bias point for the base can be calculated when </a:t>
            </a:r>
            <a:r>
              <a:rPr lang="en-GB" dirty="0" err="1">
                <a:latin typeface="Verdana" panose="020B0604030504040204" pitchFamily="34" charset="0"/>
                <a:ea typeface="Verdana" panose="020B0604030504040204" pitchFamily="34" charset="0"/>
              </a:rPr>
              <a:t>Ib</a:t>
            </a:r>
            <a:r>
              <a:rPr lang="en-GB" dirty="0"/>
              <a:t> is significant.</a:t>
            </a:r>
          </a:p>
          <a:p>
            <a:r>
              <a:rPr lang="en-GB" dirty="0"/>
              <a:t>Assuming </a:t>
            </a:r>
            <a:r>
              <a:rPr lang="en-GB" dirty="0" err="1">
                <a:latin typeface="Verdana" panose="020B0604030504040204" pitchFamily="34" charset="0"/>
                <a:ea typeface="Verdana" panose="020B0604030504040204" pitchFamily="34" charset="0"/>
              </a:rPr>
              <a:t>Ie</a:t>
            </a:r>
            <a:r>
              <a:rPr lang="en-GB" dirty="0">
                <a:latin typeface="Verdana" panose="020B0604030504040204" pitchFamily="34" charset="0"/>
                <a:ea typeface="Verdana" panose="020B0604030504040204" pitchFamily="34" charset="0"/>
              </a:rPr>
              <a:t> = </a:t>
            </a:r>
            <a:r>
              <a:rPr lang="en-GB" dirty="0" err="1">
                <a:latin typeface="Verdana" panose="020B0604030504040204" pitchFamily="34" charset="0"/>
                <a:ea typeface="Verdana" panose="020B0604030504040204" pitchFamily="34" charset="0"/>
              </a:rPr>
              <a:t>Ic</a:t>
            </a:r>
            <a:r>
              <a:rPr lang="en-GB" dirty="0">
                <a:latin typeface="Verdana" panose="020B0604030504040204" pitchFamily="34" charset="0"/>
                <a:ea typeface="Verdana" panose="020B0604030504040204" pitchFamily="34" charset="0"/>
              </a:rPr>
              <a:t> </a:t>
            </a:r>
            <a:r>
              <a:rPr lang="en-GB" dirty="0"/>
              <a:t>(i.e. </a:t>
            </a:r>
            <a:r>
              <a:rPr lang="el-GR" dirty="0"/>
              <a:t>β</a:t>
            </a:r>
            <a:r>
              <a:rPr lang="en-GB" dirty="0"/>
              <a:t> &gt;&gt; 1), the current flowing through R1 must equal the current through R2 and through </a:t>
            </a:r>
            <a:r>
              <a:rPr lang="en-GB" dirty="0" err="1">
                <a:latin typeface="Verdana" panose="020B0604030504040204" pitchFamily="34" charset="0"/>
                <a:ea typeface="Verdana" panose="020B0604030504040204" pitchFamily="34" charset="0"/>
              </a:rPr>
              <a:t>Ib</a:t>
            </a:r>
            <a:r>
              <a:rPr lang="en-GB" dirty="0"/>
              <a:t>:</a:t>
            </a:r>
            <a:endParaRPr lang="en-GB" dirty="0">
              <a:latin typeface="Verdana" panose="020B0604030504040204" pitchFamily="34" charset="0"/>
              <a:ea typeface="Verdana" panose="020B0604030504040204" pitchFamily="34" charset="0"/>
            </a:endParaRPr>
          </a:p>
          <a:p>
            <a:r>
              <a:rPr lang="en-GB" dirty="0">
                <a:latin typeface="Verdana" panose="020B0604030504040204" pitchFamily="34" charset="0"/>
                <a:ea typeface="Verdana" panose="020B0604030504040204" pitchFamily="34" charset="0"/>
              </a:rPr>
              <a:t>(</a:t>
            </a:r>
            <a:r>
              <a:rPr lang="en-GB" dirty="0" err="1">
                <a:latin typeface="Verdana" panose="020B0604030504040204" pitchFamily="34" charset="0"/>
                <a:ea typeface="Verdana" panose="020B0604030504040204" pitchFamily="34" charset="0"/>
              </a:rPr>
              <a:t>Vcc</a:t>
            </a:r>
            <a:r>
              <a:rPr lang="en-GB" dirty="0">
                <a:latin typeface="Verdana" panose="020B0604030504040204" pitchFamily="34" charset="0"/>
                <a:ea typeface="Verdana" panose="020B0604030504040204" pitchFamily="34" charset="0"/>
              </a:rPr>
              <a:t> – </a:t>
            </a:r>
            <a:r>
              <a:rPr lang="en-GB" dirty="0" err="1">
                <a:latin typeface="Verdana" panose="020B0604030504040204" pitchFamily="34" charset="0"/>
                <a:ea typeface="Verdana" panose="020B0604030504040204" pitchFamily="34" charset="0"/>
              </a:rPr>
              <a:t>Vb</a:t>
            </a:r>
            <a:r>
              <a:rPr lang="en-GB" dirty="0">
                <a:latin typeface="Verdana" panose="020B0604030504040204" pitchFamily="34" charset="0"/>
                <a:ea typeface="Verdana" panose="020B0604030504040204" pitchFamily="34" charset="0"/>
              </a:rPr>
              <a:t>)/R1 = </a:t>
            </a:r>
            <a:r>
              <a:rPr lang="en-GB" dirty="0" err="1">
                <a:latin typeface="Verdana" panose="020B0604030504040204" pitchFamily="34" charset="0"/>
                <a:ea typeface="Verdana" panose="020B0604030504040204" pitchFamily="34" charset="0"/>
              </a:rPr>
              <a:t>Vb</a:t>
            </a:r>
            <a:r>
              <a:rPr lang="en-GB" dirty="0">
                <a:latin typeface="Verdana" panose="020B0604030504040204" pitchFamily="34" charset="0"/>
                <a:ea typeface="Verdana" panose="020B0604030504040204" pitchFamily="34" charset="0"/>
              </a:rPr>
              <a:t>/R2 + </a:t>
            </a:r>
            <a:r>
              <a:rPr lang="en-GB" dirty="0" err="1">
                <a:latin typeface="Verdana" panose="020B0604030504040204" pitchFamily="34" charset="0"/>
                <a:ea typeface="Verdana" panose="020B0604030504040204" pitchFamily="34" charset="0"/>
              </a:rPr>
              <a:t>Ib</a:t>
            </a:r>
            <a:r>
              <a:rPr lang="en-GB" dirty="0">
                <a:latin typeface="Verdana" panose="020B0604030504040204" pitchFamily="34" charset="0"/>
                <a:ea typeface="Verdana" panose="020B0604030504040204" pitchFamily="34" charset="0"/>
              </a:rPr>
              <a:t> = </a:t>
            </a:r>
            <a:r>
              <a:rPr lang="en-GB" dirty="0" err="1">
                <a:latin typeface="Verdana" panose="020B0604030504040204" pitchFamily="34" charset="0"/>
                <a:ea typeface="Verdana" panose="020B0604030504040204" pitchFamily="34" charset="0"/>
              </a:rPr>
              <a:t>Vb</a:t>
            </a:r>
            <a:r>
              <a:rPr lang="en-GB" dirty="0">
                <a:latin typeface="Verdana" panose="020B0604030504040204" pitchFamily="34" charset="0"/>
                <a:ea typeface="Verdana" panose="020B0604030504040204" pitchFamily="34" charset="0"/>
              </a:rPr>
              <a:t>/R2 + </a:t>
            </a:r>
            <a:r>
              <a:rPr lang="en-GB" dirty="0" err="1">
                <a:latin typeface="Verdana" panose="020B0604030504040204" pitchFamily="34" charset="0"/>
                <a:ea typeface="Verdana" panose="020B0604030504040204" pitchFamily="34" charset="0"/>
              </a:rPr>
              <a:t>Ie</a:t>
            </a:r>
            <a:r>
              <a:rPr lang="en-GB" dirty="0">
                <a:latin typeface="Verdana" panose="020B0604030504040204" pitchFamily="34" charset="0"/>
                <a:ea typeface="Verdana" panose="020B0604030504040204" pitchFamily="34" charset="0"/>
              </a:rPr>
              <a:t>/</a:t>
            </a:r>
            <a:r>
              <a:rPr lang="el-GR" dirty="0">
                <a:latin typeface="Verdana" panose="020B0604030504040204" pitchFamily="34" charset="0"/>
                <a:ea typeface="Verdana" panose="020B0604030504040204" pitchFamily="34" charset="0"/>
              </a:rPr>
              <a:t>β</a:t>
            </a:r>
            <a:endParaRPr lang="en-GB" dirty="0">
              <a:latin typeface="Verdana" panose="020B0604030504040204" pitchFamily="34" charset="0"/>
              <a:ea typeface="Verdana" panose="020B0604030504040204" pitchFamily="34" charset="0"/>
            </a:endParaRPr>
          </a:p>
          <a:p>
            <a:r>
              <a:rPr lang="en-GB" dirty="0" err="1">
                <a:latin typeface="Verdana" panose="020B0604030504040204" pitchFamily="34" charset="0"/>
                <a:ea typeface="Verdana" panose="020B0604030504040204" pitchFamily="34" charset="0"/>
              </a:rPr>
              <a:t>Ie</a:t>
            </a:r>
            <a:r>
              <a:rPr lang="en-GB" dirty="0">
                <a:latin typeface="Verdana" panose="020B0604030504040204" pitchFamily="34" charset="0"/>
                <a:ea typeface="Verdana" panose="020B0604030504040204" pitchFamily="34" charset="0"/>
              </a:rPr>
              <a:t> = (</a:t>
            </a:r>
            <a:r>
              <a:rPr lang="en-GB" dirty="0" err="1">
                <a:latin typeface="Verdana" panose="020B0604030504040204" pitchFamily="34" charset="0"/>
                <a:ea typeface="Verdana" panose="020B0604030504040204" pitchFamily="34" charset="0"/>
              </a:rPr>
              <a:t>Vb</a:t>
            </a:r>
            <a:r>
              <a:rPr lang="en-GB" dirty="0">
                <a:latin typeface="Verdana" panose="020B0604030504040204" pitchFamily="34" charset="0"/>
                <a:ea typeface="Verdana" panose="020B0604030504040204" pitchFamily="34" charset="0"/>
              </a:rPr>
              <a:t> – </a:t>
            </a:r>
            <a:r>
              <a:rPr lang="en-GB" dirty="0" err="1">
                <a:latin typeface="Verdana" panose="020B0604030504040204" pitchFamily="34" charset="0"/>
                <a:ea typeface="Verdana" panose="020B0604030504040204" pitchFamily="34" charset="0"/>
              </a:rPr>
              <a:t>Vbe</a:t>
            </a:r>
            <a:r>
              <a:rPr lang="en-GB" dirty="0">
                <a:latin typeface="Verdana" panose="020B0604030504040204" pitchFamily="34" charset="0"/>
                <a:ea typeface="Verdana" panose="020B0604030504040204" pitchFamily="34" charset="0"/>
              </a:rPr>
              <a:t>)/(R4 + R5)</a:t>
            </a:r>
          </a:p>
          <a:p>
            <a:r>
              <a:rPr lang="en-GB" dirty="0">
                <a:latin typeface="Verdana" panose="020B0604030504040204" pitchFamily="34" charset="0"/>
                <a:ea typeface="Verdana" panose="020B0604030504040204" pitchFamily="34" charset="0"/>
              </a:rPr>
              <a:t>(</a:t>
            </a:r>
            <a:r>
              <a:rPr lang="en-GB" dirty="0" err="1">
                <a:latin typeface="Verdana" panose="020B0604030504040204" pitchFamily="34" charset="0"/>
                <a:ea typeface="Verdana" panose="020B0604030504040204" pitchFamily="34" charset="0"/>
              </a:rPr>
              <a:t>Vcc</a:t>
            </a:r>
            <a:r>
              <a:rPr lang="en-GB" dirty="0">
                <a:latin typeface="Verdana" panose="020B0604030504040204" pitchFamily="34" charset="0"/>
                <a:ea typeface="Verdana" panose="020B0604030504040204" pitchFamily="34" charset="0"/>
              </a:rPr>
              <a:t> – </a:t>
            </a:r>
            <a:r>
              <a:rPr lang="en-GB" dirty="0" err="1">
                <a:latin typeface="Verdana" panose="020B0604030504040204" pitchFamily="34" charset="0"/>
                <a:ea typeface="Verdana" panose="020B0604030504040204" pitchFamily="34" charset="0"/>
              </a:rPr>
              <a:t>Vb</a:t>
            </a:r>
            <a:r>
              <a:rPr lang="en-GB" dirty="0">
                <a:latin typeface="Verdana" panose="020B0604030504040204" pitchFamily="34" charset="0"/>
                <a:ea typeface="Verdana" panose="020B0604030504040204" pitchFamily="34" charset="0"/>
              </a:rPr>
              <a:t>)/R1 = </a:t>
            </a:r>
            <a:r>
              <a:rPr lang="en-GB" dirty="0" err="1">
                <a:latin typeface="Verdana" panose="020B0604030504040204" pitchFamily="34" charset="0"/>
                <a:ea typeface="Verdana" panose="020B0604030504040204" pitchFamily="34" charset="0"/>
              </a:rPr>
              <a:t>Vb</a:t>
            </a:r>
            <a:r>
              <a:rPr lang="en-GB" dirty="0">
                <a:latin typeface="Verdana" panose="020B0604030504040204" pitchFamily="34" charset="0"/>
                <a:ea typeface="Verdana" panose="020B0604030504040204" pitchFamily="34" charset="0"/>
              </a:rPr>
              <a:t>/R2 + (</a:t>
            </a:r>
            <a:r>
              <a:rPr lang="en-GB" dirty="0" err="1">
                <a:latin typeface="Verdana" panose="020B0604030504040204" pitchFamily="34" charset="0"/>
                <a:ea typeface="Verdana" panose="020B0604030504040204" pitchFamily="34" charset="0"/>
              </a:rPr>
              <a:t>Vb</a:t>
            </a:r>
            <a:r>
              <a:rPr lang="en-GB" dirty="0">
                <a:latin typeface="Verdana" panose="020B0604030504040204" pitchFamily="34" charset="0"/>
                <a:ea typeface="Verdana" panose="020B0604030504040204" pitchFamily="34" charset="0"/>
              </a:rPr>
              <a:t> – </a:t>
            </a:r>
            <a:r>
              <a:rPr lang="en-GB" dirty="0" err="1">
                <a:latin typeface="Verdana" panose="020B0604030504040204" pitchFamily="34" charset="0"/>
                <a:ea typeface="Verdana" panose="020B0604030504040204" pitchFamily="34" charset="0"/>
              </a:rPr>
              <a:t>Vbe</a:t>
            </a:r>
            <a:r>
              <a:rPr lang="en-GB" dirty="0">
                <a:latin typeface="Verdana" panose="020B0604030504040204" pitchFamily="34" charset="0"/>
                <a:ea typeface="Verdana" panose="020B0604030504040204" pitchFamily="34" charset="0"/>
              </a:rPr>
              <a:t>)/</a:t>
            </a:r>
            <a:r>
              <a:rPr lang="el-GR" dirty="0">
                <a:latin typeface="Verdana" panose="020B0604030504040204" pitchFamily="34" charset="0"/>
                <a:ea typeface="Verdana" panose="020B0604030504040204" pitchFamily="34" charset="0"/>
              </a:rPr>
              <a:t>β</a:t>
            </a:r>
            <a:r>
              <a:rPr lang="en-GB" dirty="0">
                <a:latin typeface="Verdana" panose="020B0604030504040204" pitchFamily="34" charset="0"/>
                <a:ea typeface="Verdana" panose="020B0604030504040204" pitchFamily="34" charset="0"/>
              </a:rPr>
              <a:t>(R4 + R5)</a:t>
            </a:r>
          </a:p>
          <a:p>
            <a:r>
              <a:rPr lang="en-GB" dirty="0"/>
              <a:t>We can treat </a:t>
            </a:r>
            <a:r>
              <a:rPr lang="el-GR" dirty="0"/>
              <a:t>β</a:t>
            </a:r>
            <a:r>
              <a:rPr lang="en-GB" dirty="0"/>
              <a:t>(R4+R5) as the dc input resistance of the transistor looking into the base, so call it Rb.</a:t>
            </a:r>
          </a:p>
          <a:p>
            <a:pPr marL="285750" indent="-285750">
              <a:buFont typeface="Arial" panose="020B0604020202020204" pitchFamily="34" charset="0"/>
              <a:buChar char="•"/>
            </a:pPr>
            <a:r>
              <a:rPr lang="en-GB" dirty="0">
                <a:latin typeface="Verdana" panose="020B0604030504040204" pitchFamily="34" charset="0"/>
                <a:ea typeface="Verdana" panose="020B0604030504040204" pitchFamily="34" charset="0"/>
              </a:rPr>
              <a:t>(</a:t>
            </a:r>
            <a:r>
              <a:rPr lang="en-GB" dirty="0" err="1">
                <a:latin typeface="Verdana" panose="020B0604030504040204" pitchFamily="34" charset="0"/>
                <a:ea typeface="Verdana" panose="020B0604030504040204" pitchFamily="34" charset="0"/>
              </a:rPr>
              <a:t>Vcc</a:t>
            </a:r>
            <a:r>
              <a:rPr lang="en-GB" dirty="0">
                <a:latin typeface="Verdana" panose="020B0604030504040204" pitchFamily="34" charset="0"/>
                <a:ea typeface="Verdana" panose="020B0604030504040204" pitchFamily="34" charset="0"/>
              </a:rPr>
              <a:t> – </a:t>
            </a:r>
            <a:r>
              <a:rPr lang="en-GB" dirty="0" err="1">
                <a:latin typeface="Verdana" panose="020B0604030504040204" pitchFamily="34" charset="0"/>
                <a:ea typeface="Verdana" panose="020B0604030504040204" pitchFamily="34" charset="0"/>
              </a:rPr>
              <a:t>Vb</a:t>
            </a:r>
            <a:r>
              <a:rPr lang="en-GB" dirty="0">
                <a:latin typeface="Verdana" panose="020B0604030504040204" pitchFamily="34" charset="0"/>
                <a:ea typeface="Verdana" panose="020B0604030504040204" pitchFamily="34" charset="0"/>
              </a:rPr>
              <a:t>)/R1 = </a:t>
            </a:r>
            <a:r>
              <a:rPr lang="en-GB" dirty="0" err="1">
                <a:latin typeface="Verdana" panose="020B0604030504040204" pitchFamily="34" charset="0"/>
                <a:ea typeface="Verdana" panose="020B0604030504040204" pitchFamily="34" charset="0"/>
              </a:rPr>
              <a:t>Vb</a:t>
            </a:r>
            <a:r>
              <a:rPr lang="en-GB" dirty="0">
                <a:latin typeface="Verdana" panose="020B0604030504040204" pitchFamily="34" charset="0"/>
                <a:ea typeface="Verdana" panose="020B0604030504040204" pitchFamily="34" charset="0"/>
              </a:rPr>
              <a:t>/R2 + (</a:t>
            </a:r>
            <a:r>
              <a:rPr lang="en-GB" dirty="0" err="1">
                <a:latin typeface="Verdana" panose="020B0604030504040204" pitchFamily="34" charset="0"/>
                <a:ea typeface="Verdana" panose="020B0604030504040204" pitchFamily="34" charset="0"/>
              </a:rPr>
              <a:t>Vb</a:t>
            </a:r>
            <a:r>
              <a:rPr lang="en-GB" dirty="0">
                <a:latin typeface="Verdana" panose="020B0604030504040204" pitchFamily="34" charset="0"/>
                <a:ea typeface="Verdana" panose="020B0604030504040204" pitchFamily="34" charset="0"/>
              </a:rPr>
              <a:t> – </a:t>
            </a:r>
            <a:r>
              <a:rPr lang="en-GB" dirty="0" err="1">
                <a:latin typeface="Verdana" panose="020B0604030504040204" pitchFamily="34" charset="0"/>
                <a:ea typeface="Verdana" panose="020B0604030504040204" pitchFamily="34" charset="0"/>
              </a:rPr>
              <a:t>Vbe</a:t>
            </a:r>
            <a:r>
              <a:rPr lang="en-GB" dirty="0">
                <a:latin typeface="Verdana" panose="020B0604030504040204" pitchFamily="34" charset="0"/>
                <a:ea typeface="Verdana" panose="020B0604030504040204" pitchFamily="34" charset="0"/>
              </a:rPr>
              <a:t>)/Rb</a:t>
            </a:r>
          </a:p>
          <a:p>
            <a:pPr marL="285750" indent="-285750">
              <a:buFont typeface="Arial" panose="020B0604020202020204" pitchFamily="34" charset="0"/>
              <a:buChar char="•"/>
            </a:pPr>
            <a:r>
              <a:rPr lang="en-GB" dirty="0" err="1">
                <a:latin typeface="Verdana" panose="020B0604030504040204" pitchFamily="34" charset="0"/>
                <a:ea typeface="Verdana" panose="020B0604030504040204" pitchFamily="34" charset="0"/>
              </a:rPr>
              <a:t>Vcc</a:t>
            </a:r>
            <a:r>
              <a:rPr lang="en-GB" dirty="0">
                <a:latin typeface="Verdana" panose="020B0604030504040204" pitchFamily="34" charset="0"/>
                <a:ea typeface="Verdana" panose="020B0604030504040204" pitchFamily="34" charset="0"/>
              </a:rPr>
              <a:t>/R1 – </a:t>
            </a:r>
            <a:r>
              <a:rPr lang="en-GB" dirty="0" err="1">
                <a:latin typeface="Verdana" panose="020B0604030504040204" pitchFamily="34" charset="0"/>
                <a:ea typeface="Verdana" panose="020B0604030504040204" pitchFamily="34" charset="0"/>
              </a:rPr>
              <a:t>Vb</a:t>
            </a:r>
            <a:r>
              <a:rPr lang="en-GB" dirty="0">
                <a:latin typeface="Verdana" panose="020B0604030504040204" pitchFamily="34" charset="0"/>
                <a:ea typeface="Verdana" panose="020B0604030504040204" pitchFamily="34" charset="0"/>
              </a:rPr>
              <a:t>/R1 = </a:t>
            </a:r>
            <a:r>
              <a:rPr lang="en-GB" dirty="0" err="1">
                <a:latin typeface="Verdana" panose="020B0604030504040204" pitchFamily="34" charset="0"/>
                <a:ea typeface="Verdana" panose="020B0604030504040204" pitchFamily="34" charset="0"/>
              </a:rPr>
              <a:t>Vb</a:t>
            </a:r>
            <a:r>
              <a:rPr lang="en-GB" dirty="0">
                <a:latin typeface="Verdana" panose="020B0604030504040204" pitchFamily="34" charset="0"/>
                <a:ea typeface="Verdana" panose="020B0604030504040204" pitchFamily="34" charset="0"/>
              </a:rPr>
              <a:t>/R2 + </a:t>
            </a:r>
            <a:r>
              <a:rPr lang="en-GB" dirty="0" err="1">
                <a:latin typeface="Verdana" panose="020B0604030504040204" pitchFamily="34" charset="0"/>
                <a:ea typeface="Verdana" panose="020B0604030504040204" pitchFamily="34" charset="0"/>
              </a:rPr>
              <a:t>Vb</a:t>
            </a:r>
            <a:r>
              <a:rPr lang="en-GB" dirty="0">
                <a:latin typeface="Verdana" panose="020B0604030504040204" pitchFamily="34" charset="0"/>
                <a:ea typeface="Verdana" panose="020B0604030504040204" pitchFamily="34" charset="0"/>
              </a:rPr>
              <a:t>/Rb – </a:t>
            </a:r>
            <a:r>
              <a:rPr lang="en-GB" dirty="0" err="1">
                <a:latin typeface="Verdana" panose="020B0604030504040204" pitchFamily="34" charset="0"/>
                <a:ea typeface="Verdana" panose="020B0604030504040204" pitchFamily="34" charset="0"/>
              </a:rPr>
              <a:t>Vbe</a:t>
            </a:r>
            <a:r>
              <a:rPr lang="en-GB" dirty="0">
                <a:latin typeface="Verdana" panose="020B0604030504040204" pitchFamily="34" charset="0"/>
                <a:ea typeface="Verdana" panose="020B0604030504040204" pitchFamily="34" charset="0"/>
              </a:rPr>
              <a:t>/Rb</a:t>
            </a:r>
          </a:p>
          <a:p>
            <a:pPr marL="285750" indent="-285750">
              <a:buFont typeface="Arial" panose="020B0604020202020204" pitchFamily="34" charset="0"/>
              <a:buChar char="•"/>
            </a:pPr>
            <a:r>
              <a:rPr lang="en-GB" dirty="0" err="1">
                <a:latin typeface="Verdana" panose="020B0604030504040204" pitchFamily="34" charset="0"/>
                <a:ea typeface="Verdana" panose="020B0604030504040204" pitchFamily="34" charset="0"/>
              </a:rPr>
              <a:t>Vcc</a:t>
            </a:r>
            <a:r>
              <a:rPr lang="en-GB" dirty="0">
                <a:latin typeface="Verdana" panose="020B0604030504040204" pitchFamily="34" charset="0"/>
                <a:ea typeface="Verdana" panose="020B0604030504040204" pitchFamily="34" charset="0"/>
              </a:rPr>
              <a:t>/R1 + </a:t>
            </a:r>
            <a:r>
              <a:rPr lang="en-GB" dirty="0" err="1">
                <a:latin typeface="Verdana" panose="020B0604030504040204" pitchFamily="34" charset="0"/>
                <a:ea typeface="Verdana" panose="020B0604030504040204" pitchFamily="34" charset="0"/>
              </a:rPr>
              <a:t>Vbe</a:t>
            </a:r>
            <a:r>
              <a:rPr lang="en-GB" dirty="0">
                <a:latin typeface="Verdana" panose="020B0604030504040204" pitchFamily="34" charset="0"/>
                <a:ea typeface="Verdana" panose="020B0604030504040204" pitchFamily="34" charset="0"/>
              </a:rPr>
              <a:t>/Rb = </a:t>
            </a:r>
            <a:r>
              <a:rPr lang="en-GB" dirty="0" err="1">
                <a:latin typeface="Verdana" panose="020B0604030504040204" pitchFamily="34" charset="0"/>
                <a:ea typeface="Verdana" panose="020B0604030504040204" pitchFamily="34" charset="0"/>
              </a:rPr>
              <a:t>Vb</a:t>
            </a:r>
            <a:r>
              <a:rPr lang="en-GB" dirty="0">
                <a:latin typeface="Verdana" panose="020B0604030504040204" pitchFamily="34" charset="0"/>
                <a:ea typeface="Verdana" panose="020B0604030504040204" pitchFamily="34" charset="0"/>
              </a:rPr>
              <a:t>/R2 + </a:t>
            </a:r>
            <a:r>
              <a:rPr lang="en-GB" dirty="0" err="1">
                <a:latin typeface="Verdana" panose="020B0604030504040204" pitchFamily="34" charset="0"/>
                <a:ea typeface="Verdana" panose="020B0604030504040204" pitchFamily="34" charset="0"/>
              </a:rPr>
              <a:t>Vb</a:t>
            </a:r>
            <a:r>
              <a:rPr lang="en-GB" dirty="0">
                <a:latin typeface="Verdana" panose="020B0604030504040204" pitchFamily="34" charset="0"/>
                <a:ea typeface="Verdana" panose="020B0604030504040204" pitchFamily="34" charset="0"/>
              </a:rPr>
              <a:t>/Rb + </a:t>
            </a:r>
            <a:r>
              <a:rPr lang="en-GB" dirty="0" err="1">
                <a:latin typeface="Verdana" panose="020B0604030504040204" pitchFamily="34" charset="0"/>
                <a:ea typeface="Verdana" panose="020B0604030504040204" pitchFamily="34" charset="0"/>
              </a:rPr>
              <a:t>Vb</a:t>
            </a:r>
            <a:r>
              <a:rPr lang="en-GB" dirty="0">
                <a:latin typeface="Verdana" panose="020B0604030504040204" pitchFamily="34" charset="0"/>
                <a:ea typeface="Verdana" panose="020B0604030504040204" pitchFamily="34" charset="0"/>
              </a:rPr>
              <a:t>/R1</a:t>
            </a:r>
          </a:p>
          <a:p>
            <a:pPr marL="285750" indent="-285750">
              <a:buFont typeface="Arial" panose="020B0604020202020204" pitchFamily="34" charset="0"/>
              <a:buChar char="•"/>
            </a:pPr>
            <a:r>
              <a:rPr lang="en-GB" dirty="0" err="1">
                <a:latin typeface="Verdana" panose="020B0604030504040204" pitchFamily="34" charset="0"/>
                <a:ea typeface="Verdana" panose="020B0604030504040204" pitchFamily="34" charset="0"/>
              </a:rPr>
              <a:t>Vcc</a:t>
            </a:r>
            <a:r>
              <a:rPr lang="en-GB" dirty="0">
                <a:latin typeface="Verdana" panose="020B0604030504040204" pitchFamily="34" charset="0"/>
                <a:ea typeface="Verdana" panose="020B0604030504040204" pitchFamily="34" charset="0"/>
              </a:rPr>
              <a:t>/R1 + </a:t>
            </a:r>
            <a:r>
              <a:rPr lang="en-GB" dirty="0" err="1">
                <a:latin typeface="Verdana" panose="020B0604030504040204" pitchFamily="34" charset="0"/>
                <a:ea typeface="Verdana" panose="020B0604030504040204" pitchFamily="34" charset="0"/>
              </a:rPr>
              <a:t>Vbe</a:t>
            </a:r>
            <a:r>
              <a:rPr lang="en-GB" dirty="0">
                <a:latin typeface="Verdana" panose="020B0604030504040204" pitchFamily="34" charset="0"/>
                <a:ea typeface="Verdana" panose="020B0604030504040204" pitchFamily="34" charset="0"/>
              </a:rPr>
              <a:t>/Rb = </a:t>
            </a:r>
            <a:r>
              <a:rPr lang="en-GB" dirty="0" err="1">
                <a:latin typeface="Verdana" panose="020B0604030504040204" pitchFamily="34" charset="0"/>
                <a:ea typeface="Verdana" panose="020B0604030504040204" pitchFamily="34" charset="0"/>
              </a:rPr>
              <a:t>Vb</a:t>
            </a:r>
            <a:r>
              <a:rPr lang="en-GB" dirty="0">
                <a:latin typeface="Verdana" panose="020B0604030504040204" pitchFamily="34" charset="0"/>
                <a:ea typeface="Verdana" panose="020B0604030504040204" pitchFamily="34" charset="0"/>
              </a:rPr>
              <a:t>(1/R2 + 1/Rb + 1/R1)</a:t>
            </a:r>
          </a:p>
          <a:p>
            <a:pPr marL="285750" indent="-285750">
              <a:buFont typeface="Arial" panose="020B0604020202020204" pitchFamily="34" charset="0"/>
              <a:buChar char="•"/>
            </a:pPr>
            <a:r>
              <a:rPr lang="en-GB" b="1" dirty="0" err="1">
                <a:latin typeface="Verdana" panose="020B0604030504040204" pitchFamily="34" charset="0"/>
                <a:ea typeface="Verdana" panose="020B0604030504040204" pitchFamily="34" charset="0"/>
              </a:rPr>
              <a:t>Vb</a:t>
            </a:r>
            <a:r>
              <a:rPr lang="en-GB" b="1" dirty="0">
                <a:latin typeface="Verdana" panose="020B0604030504040204" pitchFamily="34" charset="0"/>
                <a:ea typeface="Verdana" panose="020B0604030504040204" pitchFamily="34" charset="0"/>
              </a:rPr>
              <a:t> = (</a:t>
            </a:r>
            <a:r>
              <a:rPr lang="en-GB" b="1" dirty="0" err="1">
                <a:latin typeface="Verdana" panose="020B0604030504040204" pitchFamily="34" charset="0"/>
                <a:ea typeface="Verdana" panose="020B0604030504040204" pitchFamily="34" charset="0"/>
              </a:rPr>
              <a:t>Vcc</a:t>
            </a:r>
            <a:r>
              <a:rPr lang="en-GB" b="1" dirty="0">
                <a:latin typeface="Verdana" panose="020B0604030504040204" pitchFamily="34" charset="0"/>
                <a:ea typeface="Verdana" panose="020B0604030504040204" pitchFamily="34" charset="0"/>
              </a:rPr>
              <a:t>/R1 + </a:t>
            </a:r>
            <a:r>
              <a:rPr lang="en-GB" b="1" dirty="0" err="1">
                <a:latin typeface="Verdana" panose="020B0604030504040204" pitchFamily="34" charset="0"/>
                <a:ea typeface="Verdana" panose="020B0604030504040204" pitchFamily="34" charset="0"/>
              </a:rPr>
              <a:t>Vbe</a:t>
            </a:r>
            <a:r>
              <a:rPr lang="en-GB" b="1" dirty="0">
                <a:latin typeface="Verdana" panose="020B0604030504040204" pitchFamily="34" charset="0"/>
                <a:ea typeface="Verdana" panose="020B0604030504040204" pitchFamily="34" charset="0"/>
              </a:rPr>
              <a:t>/Rb) / (1/R1 + 1/R2 + 1/Rb)</a:t>
            </a:r>
          </a:p>
          <a:p>
            <a:pPr marL="285750" indent="-285750">
              <a:buFont typeface="Arial" panose="020B0604020202020204" pitchFamily="34" charset="0"/>
              <a:buChar char="•"/>
            </a:pPr>
            <a:r>
              <a:rPr lang="en-GB" dirty="0"/>
              <a:t>The parallel combination of R1, R2 and Rb is 1/(1/R1+1/R2+1/Rb), so:</a:t>
            </a:r>
            <a:endParaRPr lang="en-GB" dirty="0">
              <a:latin typeface="Verdana" panose="020B0604030504040204" pitchFamily="34" charset="0"/>
              <a:ea typeface="Verdana" panose="020B0604030504040204" pitchFamily="34" charset="0"/>
            </a:endParaRPr>
          </a:p>
          <a:p>
            <a:pPr marL="285750" indent="-285750">
              <a:buFont typeface="Arial" panose="020B0604020202020204" pitchFamily="34" charset="0"/>
              <a:buChar char="•"/>
            </a:pPr>
            <a:r>
              <a:rPr lang="en-GB" b="1" dirty="0" err="1">
                <a:latin typeface="Verdana" panose="020B0604030504040204" pitchFamily="34" charset="0"/>
                <a:ea typeface="Verdana" panose="020B0604030504040204" pitchFamily="34" charset="0"/>
              </a:rPr>
              <a:t>Vb</a:t>
            </a:r>
            <a:r>
              <a:rPr lang="en-GB" b="1" dirty="0">
                <a:latin typeface="Verdana" panose="020B0604030504040204" pitchFamily="34" charset="0"/>
                <a:ea typeface="Verdana" panose="020B0604030504040204" pitchFamily="34" charset="0"/>
              </a:rPr>
              <a:t> = (</a:t>
            </a:r>
            <a:r>
              <a:rPr lang="en-GB" b="1" dirty="0" err="1">
                <a:latin typeface="Verdana" panose="020B0604030504040204" pitchFamily="34" charset="0"/>
                <a:ea typeface="Verdana" panose="020B0604030504040204" pitchFamily="34" charset="0"/>
              </a:rPr>
              <a:t>Vcc</a:t>
            </a:r>
            <a:r>
              <a:rPr lang="en-GB" b="1" dirty="0">
                <a:latin typeface="Verdana" panose="020B0604030504040204" pitchFamily="34" charset="0"/>
                <a:ea typeface="Verdana" panose="020B0604030504040204" pitchFamily="34" charset="0"/>
              </a:rPr>
              <a:t>/R1 + </a:t>
            </a:r>
            <a:r>
              <a:rPr lang="en-GB" b="1" dirty="0" err="1">
                <a:latin typeface="Verdana" panose="020B0604030504040204" pitchFamily="34" charset="0"/>
                <a:ea typeface="Verdana" panose="020B0604030504040204" pitchFamily="34" charset="0"/>
              </a:rPr>
              <a:t>Vbe</a:t>
            </a:r>
            <a:r>
              <a:rPr lang="en-GB" b="1" dirty="0">
                <a:latin typeface="Verdana" panose="020B0604030504040204" pitchFamily="34" charset="0"/>
                <a:ea typeface="Verdana" panose="020B0604030504040204" pitchFamily="34" charset="0"/>
              </a:rPr>
              <a:t>/Rb) . (R1 || R2 || Rb)</a:t>
            </a:r>
          </a:p>
          <a:p>
            <a:endParaRPr lang="en-GB" dirty="0"/>
          </a:p>
          <a:p>
            <a:r>
              <a:rPr lang="en-GB" dirty="0"/>
              <a:t>The ac input impedance is the parallel combination of R1, R2 and the ac input resistance of the transistor looking into the base.</a:t>
            </a:r>
          </a:p>
          <a:p>
            <a:r>
              <a:rPr lang="en-GB" dirty="0"/>
              <a:t>At frequencies where Xc2 &lt;&lt; (R4+re), the latter is </a:t>
            </a:r>
            <a:r>
              <a:rPr lang="el-GR" dirty="0"/>
              <a:t>β</a:t>
            </a:r>
            <a:r>
              <a:rPr lang="en-GB" dirty="0"/>
              <a:t>(R4 + re), where re = 25.5mV/</a:t>
            </a:r>
            <a:r>
              <a:rPr lang="en-GB" dirty="0" err="1"/>
              <a:t>Ic</a:t>
            </a:r>
            <a:r>
              <a:rPr lang="en-GB" dirty="0"/>
              <a:t>.</a:t>
            </a:r>
          </a:p>
          <a:p>
            <a:r>
              <a:rPr lang="en-GB" dirty="0"/>
              <a:t>It is useful to consider (R4+R5) to be the dc emitter resistance and </a:t>
            </a:r>
            <a:r>
              <a:rPr lang="el-GR" dirty="0"/>
              <a:t>β</a:t>
            </a:r>
            <a:r>
              <a:rPr lang="en-GB" dirty="0"/>
              <a:t>(R4 + R5) the dc base resistance.</a:t>
            </a:r>
          </a:p>
          <a:p>
            <a:r>
              <a:rPr lang="en-GB" dirty="0"/>
              <a:t>Similarly, (R4+re) is the ac emitter resistance, and </a:t>
            </a:r>
            <a:r>
              <a:rPr lang="el-GR" dirty="0"/>
              <a:t>β</a:t>
            </a:r>
            <a:r>
              <a:rPr lang="en-GB" dirty="0"/>
              <a:t>(R4 + re) is the ac base resistance.</a:t>
            </a:r>
          </a:p>
          <a:p>
            <a:pPr marL="285750" indent="-285750">
              <a:buFont typeface="Arial" panose="020B0604020202020204" pitchFamily="34" charset="0"/>
              <a:buChar char="•"/>
            </a:pPr>
            <a:r>
              <a:rPr lang="en-GB" dirty="0">
                <a:latin typeface="Verdana" panose="020B0604030504040204" pitchFamily="34" charset="0"/>
                <a:ea typeface="Verdana" panose="020B0604030504040204" pitchFamily="34" charset="0"/>
              </a:rPr>
              <a:t>Zin = R1 || R2 || </a:t>
            </a:r>
            <a:r>
              <a:rPr lang="el-GR" dirty="0">
                <a:latin typeface="Verdana" panose="020B0604030504040204" pitchFamily="34" charset="0"/>
                <a:ea typeface="Verdana" panose="020B0604030504040204" pitchFamily="34" charset="0"/>
              </a:rPr>
              <a:t>β</a:t>
            </a:r>
            <a:r>
              <a:rPr lang="en-GB" dirty="0">
                <a:latin typeface="Verdana" panose="020B0604030504040204" pitchFamily="34" charset="0"/>
                <a:ea typeface="Verdana" panose="020B0604030504040204" pitchFamily="34" charset="0"/>
              </a:rPr>
              <a:t>(R4 + re)</a:t>
            </a:r>
          </a:p>
          <a:p>
            <a:pPr marL="285750" indent="-285750">
              <a:buFont typeface="Arial" panose="020B0604020202020204" pitchFamily="34" charset="0"/>
              <a:buChar char="•"/>
            </a:pPr>
            <a:r>
              <a:rPr lang="en-GB" b="1" dirty="0">
                <a:latin typeface="Verdana" panose="020B0604030504040204" pitchFamily="34" charset="0"/>
                <a:ea typeface="Verdana" panose="020B0604030504040204" pitchFamily="34" charset="0"/>
              </a:rPr>
              <a:t>Zin = 1 / ( 1/R1 + 1/R2 + 1/</a:t>
            </a:r>
            <a:r>
              <a:rPr lang="el-GR" b="1" dirty="0">
                <a:latin typeface="Verdana" panose="020B0604030504040204" pitchFamily="34" charset="0"/>
                <a:ea typeface="Verdana" panose="020B0604030504040204" pitchFamily="34" charset="0"/>
              </a:rPr>
              <a:t>β</a:t>
            </a:r>
            <a:r>
              <a:rPr lang="en-GB" b="1" dirty="0">
                <a:latin typeface="Verdana" panose="020B0604030504040204" pitchFamily="34" charset="0"/>
                <a:ea typeface="Verdana" panose="020B0604030504040204" pitchFamily="34" charset="0"/>
              </a:rPr>
              <a:t>(R4 + re) )</a:t>
            </a:r>
          </a:p>
          <a:p>
            <a:endParaRPr lang="en-GB" dirty="0"/>
          </a:p>
        </p:txBody>
      </p:sp>
    </p:spTree>
    <p:extLst>
      <p:ext uri="{BB962C8B-B14F-4D97-AF65-F5344CB8AC3E}">
        <p14:creationId xmlns:p14="http://schemas.microsoft.com/office/powerpoint/2010/main" val="16770902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68BF81-3179-4703-9244-ACABE2CA3337}"/>
              </a:ext>
            </a:extLst>
          </p:cNvPr>
          <p:cNvSpPr>
            <a:spLocks noGrp="1"/>
          </p:cNvSpPr>
          <p:nvPr>
            <p:ph type="title"/>
          </p:nvPr>
        </p:nvSpPr>
        <p:spPr/>
        <p:txBody>
          <a:bodyPr>
            <a:normAutofit fontScale="90000"/>
          </a:bodyPr>
          <a:lstStyle/>
          <a:p>
            <a:r>
              <a:rPr lang="en-GB" dirty="0"/>
              <a:t>Input level and impedance</a:t>
            </a:r>
          </a:p>
        </p:txBody>
      </p:sp>
      <p:pic>
        <p:nvPicPr>
          <p:cNvPr id="5" name="Picture Placeholder 4">
            <a:extLst>
              <a:ext uri="{FF2B5EF4-FFF2-40B4-BE49-F238E27FC236}">
                <a16:creationId xmlns:a16="http://schemas.microsoft.com/office/drawing/2014/main" id="{37049E20-FF5B-471C-A642-5F7FA8B99252}"/>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2317" r="2317"/>
          <a:stretch>
            <a:fillRect/>
          </a:stretch>
        </p:blipFill>
        <p:spPr/>
      </p:pic>
    </p:spTree>
    <p:extLst>
      <p:ext uri="{BB962C8B-B14F-4D97-AF65-F5344CB8AC3E}">
        <p14:creationId xmlns:p14="http://schemas.microsoft.com/office/powerpoint/2010/main" val="12305627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1CA448-8318-4525-AE35-ADD9BE89DBD5}"/>
              </a:ext>
            </a:extLst>
          </p:cNvPr>
          <p:cNvSpPr>
            <a:spLocks noGrp="1"/>
          </p:cNvSpPr>
          <p:nvPr>
            <p:ph type="title"/>
          </p:nvPr>
        </p:nvSpPr>
        <p:spPr/>
        <p:txBody>
          <a:bodyPr>
            <a:normAutofit fontScale="90000"/>
          </a:bodyPr>
          <a:lstStyle/>
          <a:p>
            <a:r>
              <a:rPr lang="en-GB" dirty="0"/>
              <a:t>Collector current and emitter resistor</a:t>
            </a:r>
          </a:p>
        </p:txBody>
      </p:sp>
      <p:pic>
        <p:nvPicPr>
          <p:cNvPr id="5" name="Picture Placeholder 4">
            <a:extLst>
              <a:ext uri="{FF2B5EF4-FFF2-40B4-BE49-F238E27FC236}">
                <a16:creationId xmlns:a16="http://schemas.microsoft.com/office/drawing/2014/main" id="{B534CFD9-C949-4A83-98A8-1F6F09B096BE}"/>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2292" r="2292"/>
          <a:stretch>
            <a:fillRect/>
          </a:stretch>
        </p:blipFill>
        <p:spPr/>
      </p:pic>
    </p:spTree>
    <p:extLst>
      <p:ext uri="{BB962C8B-B14F-4D97-AF65-F5344CB8AC3E}">
        <p14:creationId xmlns:p14="http://schemas.microsoft.com/office/powerpoint/2010/main" val="13290451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A57ABF-C239-467D-BB36-8B417B1142C5}"/>
              </a:ext>
            </a:extLst>
          </p:cNvPr>
          <p:cNvSpPr>
            <a:spLocks noGrp="1"/>
          </p:cNvSpPr>
          <p:nvPr>
            <p:ph type="title"/>
          </p:nvPr>
        </p:nvSpPr>
        <p:spPr/>
        <p:txBody>
          <a:bodyPr>
            <a:normAutofit fontScale="90000"/>
          </a:bodyPr>
          <a:lstStyle/>
          <a:p>
            <a:r>
              <a:rPr lang="en-GB" dirty="0"/>
              <a:t>Setting emitter bias voltage</a:t>
            </a:r>
          </a:p>
        </p:txBody>
      </p:sp>
      <p:pic>
        <p:nvPicPr>
          <p:cNvPr id="5" name="Picture Placeholder 4">
            <a:extLst>
              <a:ext uri="{FF2B5EF4-FFF2-40B4-BE49-F238E27FC236}">
                <a16:creationId xmlns:a16="http://schemas.microsoft.com/office/drawing/2014/main" id="{902065A1-FBA8-4034-91B6-6A5E551DD282}"/>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2292" r="2292"/>
          <a:stretch>
            <a:fillRect/>
          </a:stretch>
        </p:blipFill>
        <p:spPr/>
      </p:pic>
    </p:spTree>
    <p:extLst>
      <p:ext uri="{BB962C8B-B14F-4D97-AF65-F5344CB8AC3E}">
        <p14:creationId xmlns:p14="http://schemas.microsoft.com/office/powerpoint/2010/main" val="39477151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FE5ABA-DBE7-4AD3-A81B-C92E1E104E25}"/>
              </a:ext>
            </a:extLst>
          </p:cNvPr>
          <p:cNvSpPr>
            <a:spLocks noGrp="1"/>
          </p:cNvSpPr>
          <p:nvPr>
            <p:ph type="title"/>
          </p:nvPr>
        </p:nvSpPr>
        <p:spPr/>
        <p:txBody>
          <a:bodyPr>
            <a:normAutofit fontScale="90000"/>
          </a:bodyPr>
          <a:lstStyle/>
          <a:p>
            <a:r>
              <a:rPr lang="en-GB" dirty="0"/>
              <a:t>Setting base bias voltage</a:t>
            </a:r>
          </a:p>
        </p:txBody>
      </p:sp>
      <p:pic>
        <p:nvPicPr>
          <p:cNvPr id="6" name="Picture Placeholder 5">
            <a:extLst>
              <a:ext uri="{FF2B5EF4-FFF2-40B4-BE49-F238E27FC236}">
                <a16:creationId xmlns:a16="http://schemas.microsoft.com/office/drawing/2014/main" id="{36175BF6-5FE9-4BE6-BC2C-D8B15D421712}"/>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2292" r="2292"/>
          <a:stretch>
            <a:fillRect/>
          </a:stretch>
        </p:blipFill>
        <p:spPr/>
      </p:pic>
    </p:spTree>
    <p:extLst>
      <p:ext uri="{BB962C8B-B14F-4D97-AF65-F5344CB8AC3E}">
        <p14:creationId xmlns:p14="http://schemas.microsoft.com/office/powerpoint/2010/main" val="13469797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DD70B5-6BDC-4327-9764-457EABAF6D87}"/>
              </a:ext>
            </a:extLst>
          </p:cNvPr>
          <p:cNvSpPr>
            <a:spLocks noGrp="1"/>
          </p:cNvSpPr>
          <p:nvPr>
            <p:ph type="title"/>
          </p:nvPr>
        </p:nvSpPr>
        <p:spPr/>
        <p:txBody>
          <a:bodyPr>
            <a:normAutofit fontScale="90000"/>
          </a:bodyPr>
          <a:lstStyle/>
          <a:p>
            <a:r>
              <a:rPr lang="en-GB" dirty="0"/>
              <a:t>Collector resistor and gain</a:t>
            </a:r>
          </a:p>
        </p:txBody>
      </p:sp>
      <p:pic>
        <p:nvPicPr>
          <p:cNvPr id="7" name="Picture Placeholder 6">
            <a:extLst>
              <a:ext uri="{FF2B5EF4-FFF2-40B4-BE49-F238E27FC236}">
                <a16:creationId xmlns:a16="http://schemas.microsoft.com/office/drawing/2014/main" id="{56198155-88BC-45C1-8BB2-49D88BB18D48}"/>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2292" r="2292"/>
          <a:stretch>
            <a:fillRect/>
          </a:stretch>
        </p:blipFill>
        <p:spPr/>
      </p:pic>
    </p:spTree>
    <p:extLst>
      <p:ext uri="{BB962C8B-B14F-4D97-AF65-F5344CB8AC3E}">
        <p14:creationId xmlns:p14="http://schemas.microsoft.com/office/powerpoint/2010/main" val="9387427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36EDF1-9A86-40B6-ADE4-6A396039B08E}"/>
              </a:ext>
            </a:extLst>
          </p:cNvPr>
          <p:cNvSpPr>
            <a:spLocks noGrp="1"/>
          </p:cNvSpPr>
          <p:nvPr>
            <p:ph type="title"/>
          </p:nvPr>
        </p:nvSpPr>
        <p:spPr/>
        <p:txBody>
          <a:bodyPr>
            <a:normAutofit fontScale="90000"/>
          </a:bodyPr>
          <a:lstStyle/>
          <a:p>
            <a:r>
              <a:rPr lang="en-GB" dirty="0"/>
              <a:t>AC gain – split emitter resistor</a:t>
            </a:r>
          </a:p>
        </p:txBody>
      </p:sp>
      <p:pic>
        <p:nvPicPr>
          <p:cNvPr id="5" name="Picture Placeholder 4">
            <a:extLst>
              <a:ext uri="{FF2B5EF4-FFF2-40B4-BE49-F238E27FC236}">
                <a16:creationId xmlns:a16="http://schemas.microsoft.com/office/drawing/2014/main" id="{3970B3AD-3140-49C9-98BA-018ED90A182C}"/>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2292" r="2292"/>
          <a:stretch>
            <a:fillRect/>
          </a:stretch>
        </p:blipFill>
        <p:spPr/>
      </p:pic>
    </p:spTree>
    <p:extLst>
      <p:ext uri="{BB962C8B-B14F-4D97-AF65-F5344CB8AC3E}">
        <p14:creationId xmlns:p14="http://schemas.microsoft.com/office/powerpoint/2010/main" val="8333812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A9809F-6D60-470B-BC9B-729BCAA69E5B}"/>
              </a:ext>
            </a:extLst>
          </p:cNvPr>
          <p:cNvSpPr>
            <a:spLocks noGrp="1"/>
          </p:cNvSpPr>
          <p:nvPr>
            <p:ph type="title"/>
          </p:nvPr>
        </p:nvSpPr>
        <p:spPr/>
        <p:txBody>
          <a:bodyPr>
            <a:normAutofit fontScale="90000"/>
          </a:bodyPr>
          <a:lstStyle/>
          <a:p>
            <a:r>
              <a:rPr lang="en-GB" dirty="0"/>
              <a:t>Simulation results</a:t>
            </a:r>
          </a:p>
        </p:txBody>
      </p:sp>
      <p:pic>
        <p:nvPicPr>
          <p:cNvPr id="7" name="Picture Placeholder 6">
            <a:extLst>
              <a:ext uri="{FF2B5EF4-FFF2-40B4-BE49-F238E27FC236}">
                <a16:creationId xmlns:a16="http://schemas.microsoft.com/office/drawing/2014/main" id="{10C50001-EE36-462A-94D4-80818D7C5C55}"/>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2292" r="2292"/>
          <a:stretch>
            <a:fillRect/>
          </a:stretch>
        </p:blipFill>
        <p:spPr/>
      </p:pic>
    </p:spTree>
    <p:extLst>
      <p:ext uri="{BB962C8B-B14F-4D97-AF65-F5344CB8AC3E}">
        <p14:creationId xmlns:p14="http://schemas.microsoft.com/office/powerpoint/2010/main" val="125914152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itle and big picture.potx" id="{0DE02249-013C-4146-AC49-3D1E073BB677}" vid="{2F49C63A-8588-4D2B-BA8B-477870AA8BF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Title and big picture</Template>
  <TotalTime>1020</TotalTime>
  <Words>4759</Words>
  <Application>Microsoft Office PowerPoint</Application>
  <PresentationFormat>Widescreen</PresentationFormat>
  <Paragraphs>277</Paragraphs>
  <Slides>28</Slides>
  <Notes>28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28</vt:i4>
      </vt:variant>
    </vt:vector>
  </HeadingPairs>
  <TitlesOfParts>
    <vt:vector size="33" baseType="lpstr">
      <vt:lpstr>Arial</vt:lpstr>
      <vt:lpstr>Calibri</vt:lpstr>
      <vt:lpstr>Calibri Light</vt:lpstr>
      <vt:lpstr>Verdana</vt:lpstr>
      <vt:lpstr>Office Theme</vt:lpstr>
      <vt:lpstr>Common Emitter</vt:lpstr>
      <vt:lpstr>Basic common emitter</vt:lpstr>
      <vt:lpstr>Input level and impedance</vt:lpstr>
      <vt:lpstr>Collector current and emitter resistor</vt:lpstr>
      <vt:lpstr>Setting emitter bias voltage</vt:lpstr>
      <vt:lpstr>Setting base bias voltage</vt:lpstr>
      <vt:lpstr>Collector resistor and gain</vt:lpstr>
      <vt:lpstr>AC gain – split emitter resistor</vt:lpstr>
      <vt:lpstr>Simulation results</vt:lpstr>
      <vt:lpstr>Simulation frequency response</vt:lpstr>
      <vt:lpstr>Simulation noise figures</vt:lpstr>
      <vt:lpstr>Actual circuit: Ic = 1.08mA</vt:lpstr>
      <vt:lpstr>Supply = 9V</vt:lpstr>
      <vt:lpstr>Collector voltage = 6.08V</vt:lpstr>
      <vt:lpstr>Base voltage = 3.13V</vt:lpstr>
      <vt:lpstr>Emitter voltage = 2.49V</vt:lpstr>
      <vt:lpstr>Input = 0.3Vpp @1KHz; Output = 5.7Vpp; Av = 19</vt:lpstr>
      <vt:lpstr>Input= 0.3Vpp @7Hz; Output = 4.1Vpp (-3dB)</vt:lpstr>
      <vt:lpstr>Input = 0.3Vpp @1.8MHz; Output = 4.1Vpp (-3dB)</vt:lpstr>
      <vt:lpstr>Increasing the collector current</vt:lpstr>
      <vt:lpstr>Actual circuit: Ic = 2.14mA</vt:lpstr>
      <vt:lpstr>2-stage amplifier</vt:lpstr>
      <vt:lpstr>Feedback from collector to emitter</vt:lpstr>
      <vt:lpstr>Actual circuit: Ic=1.9mA (C-B feedback)</vt:lpstr>
      <vt:lpstr>MOSFET common source biasing</vt:lpstr>
      <vt:lpstr>Appendix 1: The intrinsic emitter resistance</vt:lpstr>
      <vt:lpstr>Appendix 2: Biasing the emitter and collector</vt:lpstr>
      <vt:lpstr>Appendix 3: Base voltage and input impedance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Common Emitter</dc:title>
  <dc:creator>Doug Taylor</dc:creator>
  <cp:lastModifiedBy>Doug Taylor</cp:lastModifiedBy>
  <cp:revision>21</cp:revision>
  <dcterms:created xsi:type="dcterms:W3CDTF">2022-01-06T19:53:39Z</dcterms:created>
  <dcterms:modified xsi:type="dcterms:W3CDTF">2022-04-11T23:04:18Z</dcterms:modified>
</cp:coreProperties>
</file>